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51.xml" ContentType="application/vnd.openxmlformats-officedocument.presentationml.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42.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Layouts/slideLayout8.xml" ContentType="application/vnd.openxmlformats-officedocument.presentationml.slideLayout+xml"/>
  <Override PartName="/ppt/slides/slide48.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slides/slide24.xml" ContentType="application/vnd.openxmlformats-officedocument.presentationml.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slides/slide49.xml" ContentType="application/vnd.openxmlformats-officedocument.presentationml.slide+xml"/>
  <Override PartName="/ppt/presProps.xml" ContentType="application/vnd.openxmlformats-officedocument.presentationml.presProps+xml"/>
  <Override PartName="/ppt/slideLayouts/slideLayout6.xml" ContentType="application/vnd.openxmlformats-officedocument.presentationml.slideLayout+xml"/>
  <Override PartName="/ppt/slides/slide38.xml" ContentType="application/vnd.openxmlformats-officedocument.presentationml.slide+xml"/>
  <Override PartName="/ppt/slides/slide34.xml" ContentType="application/vnd.openxmlformats-officedocument.presentationml.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showSpecialPlsOnTitleSld="0">
  <p:sldMasterIdLst>
    <p:sldMasterId id="2147483648" r:id="rId1"/>
  </p:sldMasterIdLst>
  <p:notesMasterIdLst>
    <p:notesMasterId r:id="rId5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Lst>
  <p:sldSz cx="12192000" cy="6858000"/>
  <p:notesSz cx="12192000" cy="6858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notesMaster" Target="notesMasters/notesMaster1.xml"/><Relationship Id="rId56" Type="http://schemas.openxmlformats.org/officeDocument/2006/relationships/presProps" Target="presProps.xml" /><Relationship Id="rId57" Type="http://schemas.openxmlformats.org/officeDocument/2006/relationships/tableStyles" Target="tableStyles.xml" /><Relationship Id="rId58"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hidden="0"/>
        <p:cNvGrpSpPr/>
        <p:nvPr isPhoto="0" userDrawn="0"/>
      </p:nvGrpSpPr>
      <p:grpSpPr bwMode="auto">
        <a:xfrm>
          <a:off x="0" y="0"/>
          <a:ext cx="0" cy="0"/>
          <a:chOff x="0" y="0"/>
          <a:chExt cx="0" cy="0"/>
        </a:xfrm>
      </p:grpSpPr>
      <p:sp>
        <p:nvSpPr>
          <p:cNvPr id="4" name="Kopfzeilenplatzhalter 1" hidden="0"/>
          <p:cNvSpPr>
            <a:spLocks noGrp="1"/>
          </p:cNvSpPr>
          <p:nvPr isPhoto="0" userDrawn="0">
            <p:ph type="hdr" sz="quarter" hasCustomPrompt="0"/>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de-DE"/>
          </a:p>
        </p:txBody>
      </p:sp>
      <p:sp>
        <p:nvSpPr>
          <p:cNvPr id="5" name="Datumsplatzhalter 2" hidden="0"/>
          <p:cNvSpPr>
            <a:spLocks noGrp="1"/>
          </p:cNvSpPr>
          <p:nvPr isPhoto="0" userDrawn="0">
            <p:ph type="dt" idx="1" hasCustomPrompt="0"/>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5938301A-FA5D-448E-ACFE-C7C0FEBC981F}" type="datetimeFigureOut">
              <a:rPr lang="de-DE"/>
              <a:t/>
            </a:fld>
            <a:endParaRPr lang="de-DE"/>
          </a:p>
        </p:txBody>
      </p:sp>
      <p:sp>
        <p:nvSpPr>
          <p:cNvPr id="6" name="Folienbildplatzhalter 3" hidden="0"/>
          <p:cNvSpPr>
            <a:spLocks noChangeAspect="1" noGrp="1" noRot="1"/>
          </p:cNvSpPr>
          <p:nvPr isPhoto="0" userDrawn="0">
            <p:ph type="sldImg" idx="2" hasCustomPrompt="0"/>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7" name="Notizenplatzhalter 4" hidden="0"/>
          <p:cNvSpPr>
            <a:spLocks noGrp="1"/>
          </p:cNvSpPr>
          <p:nvPr isPhoto="0" userDrawn="0">
            <p:ph type="body" sz="quarter" idx="3" hasCustomPrompt="0"/>
          </p:nvPr>
        </p:nvSpPr>
        <p:spPr bwMode="auto">
          <a:xfrm>
            <a:off x="685800" y="4400550"/>
            <a:ext cx="5486400" cy="3600450"/>
          </a:xfrm>
          <a:prstGeom prst="rect">
            <a:avLst/>
          </a:prstGeom>
        </p:spPr>
        <p:txBody>
          <a:bodyPr vert="horz" lIns="91440" tIns="45720" rIns="91440" bIns="45720" rtlCol="0"/>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Fußzeilenplatzhalter 5" hidden="0"/>
          <p:cNvSpPr>
            <a:spLocks noGrp="1"/>
          </p:cNvSpPr>
          <p:nvPr isPhoto="0" userDrawn="0">
            <p:ph type="ftr" sz="quarter" idx="4" hasCustomPrompt="0"/>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de-DE"/>
          </a:p>
        </p:txBody>
      </p:sp>
      <p:sp>
        <p:nvSpPr>
          <p:cNvPr id="9" name="Foliennummernplatzhalter 6" hidden="0"/>
          <p:cNvSpPr>
            <a:spLocks noGrp="1"/>
          </p:cNvSpPr>
          <p:nvPr isPhoto="0" userDrawn="0">
            <p:ph type="sldNum" sz="quarter" idx="5" hasCustomPrompt="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4EA45567-DA49-46D0-91E4-AED43691365C}" type="slidenum">
              <a:rPr lang="de-DE"/>
              <a:t/>
            </a:fld>
            <a:endParaRPr lang="de-DE"/>
          </a:p>
        </p:txBody>
      </p:sp>
    </p:spTree>
  </p:cSld>
  <p:clrMap accent1="accent1" accent2="accent2" accent3="accent3" accent4="accent4" accent5="accent5" accent6="accent6" bg1="lt1" bg2="lt2" folHlink="folHlink" hlink="hlink" tx1="dk1" tx2="dk2"/>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Folienbildplatzhalter 1" hidden="0"/>
          <p:cNvSpPr>
            <a:spLocks noChangeAspect="1" noGrp="1" noRot="1"/>
          </p:cNvSpPr>
          <p:nvPr isPhoto="0" userDrawn="0">
            <p:ph type="sldImg" hasCustomPrompt="0"/>
          </p:nvPr>
        </p:nvSpPr>
        <p:spPr bwMode="auto"/>
      </p:sp>
      <p:sp>
        <p:nvSpPr>
          <p:cNvPr id="5" name="Notizenplatzhalter 2" hidden="0"/>
          <p:cNvSpPr>
            <a:spLocks noGrp="1"/>
          </p:cNvSpPr>
          <p:nvPr isPhoto="0" userDrawn="0">
            <p:ph type="body" idx="1" hasCustomPrompt="0"/>
          </p:nvPr>
        </p:nvSpPr>
        <p:spPr bwMode="auto"/>
        <p:txBody>
          <a:bodyPr/>
          <a:lstStyle/>
          <a:p>
            <a:pPr marL="228600" indent="-228600">
              <a:buAutoNum type="arabicPeriod"/>
              <a:defRPr/>
            </a:pPr>
            <a:r>
              <a:rPr lang="de-DE"/>
              <a:t>Bezüglich der Dimension de staatlichen Gebilde Europa – Deutschland – Bundesland- beschränken wir uns auf des Micro-Level </a:t>
            </a:r>
            <a:r>
              <a:rPr lang="de-DE" b="1"/>
              <a:t>Kommune</a:t>
            </a:r>
            <a:endParaRPr/>
          </a:p>
          <a:p>
            <a:pPr marL="228600" indent="-228600">
              <a:buAutoNum type="arabicPeriod"/>
              <a:defRPr/>
            </a:pPr>
            <a:r>
              <a:rPr lang="de-DE"/>
              <a:t>Bezüglich des Aspekts ‚gemeinsam stärken, ausbauen, …‘ betrachten wir das Thema ‚</a:t>
            </a:r>
            <a:r>
              <a:rPr lang="de-DE" b="1"/>
              <a:t>Offene Verwaltungsdaten</a:t>
            </a:r>
            <a:r>
              <a:rPr lang="de-DE"/>
              <a:t>‘, </a:t>
            </a:r>
            <a:br>
              <a:rPr lang="de-DE"/>
            </a:br>
            <a:r>
              <a:rPr lang="de-DE"/>
              <a:t>zunächst, einmal den Aspekt, was es heute bereits gibt und welche Defizite und Herausforderungen wir hierzu sehen</a:t>
            </a:r>
            <a:endParaRPr/>
          </a:p>
          <a:p>
            <a:pPr marL="228600" indent="-228600">
              <a:buAutoNum type="arabicPeriod"/>
              <a:defRPr/>
            </a:pPr>
            <a:endParaRPr lang="de-DE"/>
          </a:p>
          <a:p>
            <a:pPr>
              <a:defRPr/>
            </a:pPr>
            <a:endParaRPr lang="de-DE"/>
          </a:p>
        </p:txBody>
      </p:sp>
      <p:sp>
        <p:nvSpPr>
          <p:cNvPr id="6" name="Foliennummernplatzhalter 3" hidden="0"/>
          <p:cNvSpPr>
            <a:spLocks noGrp="1"/>
          </p:cNvSpPr>
          <p:nvPr isPhoto="0" userDrawn="0">
            <p:ph type="sldNum" sz="quarter" idx="5" hasCustomPrompt="0"/>
          </p:nvPr>
        </p:nvSpPr>
        <p:spPr bwMode="auto"/>
        <p:txBody>
          <a:bodyPr/>
          <a:lstStyle/>
          <a:p>
            <a:pPr>
              <a:defRPr/>
            </a:pPr>
            <a:fld id="{3805E48F-3EC8-4C91-88D0-5819FE024EB3}" type="slidenum">
              <a:rPr lang="de-DE"/>
              <a:t/>
            </a:fld>
            <a:endParaRPr lang="de-DE"/>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Folienbildplatzhalter 1" hidden="0"/>
          <p:cNvSpPr>
            <a:spLocks noChangeAspect="1" noGrp="1" noRot="1"/>
          </p:cNvSpPr>
          <p:nvPr isPhoto="0" userDrawn="0">
            <p:ph type="sldImg" hasCustomPrompt="0"/>
          </p:nvPr>
        </p:nvSpPr>
        <p:spPr bwMode="auto"/>
      </p:sp>
      <p:sp>
        <p:nvSpPr>
          <p:cNvPr id="5" name="Notizenplatzhalter 2" hidden="0"/>
          <p:cNvSpPr>
            <a:spLocks noGrp="1"/>
          </p:cNvSpPr>
          <p:nvPr isPhoto="0" userDrawn="0">
            <p:ph type="body" idx="1" hasCustomPrompt="0"/>
          </p:nvPr>
        </p:nvSpPr>
        <p:spPr bwMode="auto"/>
        <p:txBody>
          <a:bodyPr/>
          <a:lstStyle/>
          <a:p>
            <a:pPr marL="228600" indent="-228600">
              <a:buAutoNum type="arabicPeriod"/>
              <a:defRPr/>
            </a:pPr>
            <a:r>
              <a:rPr lang="de-DE"/>
              <a:t>Bezüglich der Dimension de staatlichen Gebilde Europa – Deutschland – Bundesland- beschränken wir uns auf des Micro-Level </a:t>
            </a:r>
            <a:r>
              <a:rPr lang="de-DE" b="1"/>
              <a:t>Kommune</a:t>
            </a:r>
            <a:endParaRPr/>
          </a:p>
          <a:p>
            <a:pPr marL="228600" indent="-228600">
              <a:buAutoNum type="arabicPeriod"/>
              <a:defRPr/>
            </a:pPr>
            <a:r>
              <a:rPr lang="de-DE"/>
              <a:t>Bezüglich des Aspekts ‚gemeinsam stärken, ausbauen, …‘ betrachten wir das Thema ‚</a:t>
            </a:r>
            <a:r>
              <a:rPr lang="de-DE" b="1"/>
              <a:t>Offene Verwaltungsdaten</a:t>
            </a:r>
            <a:r>
              <a:rPr lang="de-DE"/>
              <a:t>‘, </a:t>
            </a:r>
            <a:br>
              <a:rPr lang="de-DE"/>
            </a:br>
            <a:r>
              <a:rPr lang="de-DE"/>
              <a:t>zunächst, einmal den Aspekt, was es heute bereits gibt und welche Defizite und Herausforderungen wir hierzu sehen</a:t>
            </a:r>
            <a:endParaRPr/>
          </a:p>
          <a:p>
            <a:pPr marL="228600" indent="-228600">
              <a:buAutoNum type="arabicPeriod"/>
              <a:defRPr/>
            </a:pPr>
            <a:endParaRPr lang="de-DE"/>
          </a:p>
          <a:p>
            <a:pPr>
              <a:defRPr/>
            </a:pPr>
            <a:endParaRPr lang="de-DE"/>
          </a:p>
        </p:txBody>
      </p:sp>
      <p:sp>
        <p:nvSpPr>
          <p:cNvPr id="6" name="Foliennummernplatzhalter 3" hidden="0"/>
          <p:cNvSpPr>
            <a:spLocks noGrp="1"/>
          </p:cNvSpPr>
          <p:nvPr isPhoto="0" userDrawn="0">
            <p:ph type="sldNum" sz="quarter" idx="5" hasCustomPrompt="0"/>
          </p:nvPr>
        </p:nvSpPr>
        <p:spPr bwMode="auto"/>
        <p:txBody>
          <a:bodyPr/>
          <a:lstStyle/>
          <a:p>
            <a:pPr>
              <a:defRPr/>
            </a:pPr>
            <a:fld id="{3805E48F-3EC8-4C91-88D0-5819FE024EB3}" type="slidenum">
              <a:rPr lang="de-DE"/>
              <a:t/>
            </a:fld>
            <a:endParaRPr lang="de-DE"/>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elfoli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ctrTitle" hasCustomPrompt="0"/>
          </p:nvPr>
        </p:nvSpPr>
        <p:spPr bwMode="auto">
          <a:xfrm>
            <a:off x="1524000" y="1122363"/>
            <a:ext cx="9144000" cy="2387600"/>
          </a:xfrm>
        </p:spPr>
        <p:txBody>
          <a:bodyPr anchor="b"/>
          <a:lstStyle>
            <a:lvl1pPr algn="ctr">
              <a:defRPr sz="6000"/>
            </a:lvl1pPr>
          </a:lstStyle>
          <a:p>
            <a:pPr>
              <a:defRPr/>
            </a:pPr>
            <a:r>
              <a:rPr lang="de-DE"/>
              <a:t>Mastertitelformat bearbeiten</a:t>
            </a:r>
            <a:endParaRPr/>
          </a:p>
        </p:txBody>
      </p:sp>
      <p:sp>
        <p:nvSpPr>
          <p:cNvPr id="5" name="Untertitel 2" hidden="0"/>
          <p:cNvSpPr>
            <a:spLocks noGrp="1"/>
          </p:cNvSpPr>
          <p:nvPr isPhoto="0" userDrawn="0">
            <p:ph type="subTitle" idx="1" hasCustomPrompt="0"/>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Master-Untertitelformat bearbeiten</a:t>
            </a:r>
            <a:endParaRPr/>
          </a:p>
        </p:txBody>
      </p:sp>
      <p:sp>
        <p:nvSpPr>
          <p:cNvPr id="6" name="Datumsplatzhalter 3" hidden="0"/>
          <p:cNvSpPr>
            <a:spLocks noGrp="1"/>
          </p:cNvSpPr>
          <p:nvPr isPhoto="0" userDrawn="0">
            <p:ph type="dt" sz="half" idx="10" hasCustomPrompt="0"/>
          </p:nvPr>
        </p:nvSpPr>
        <p:spPr bwMode="auto"/>
        <p:txBody>
          <a:bodyPr/>
          <a:lstStyle/>
          <a:p>
            <a:pPr>
              <a:defRPr/>
            </a:pPr>
            <a:fld id="{1D7BBE9C-FA6E-4421-8056-9B37D313F9ED}" type="datetime1">
              <a:rPr lang="de-DE"/>
              <a:t/>
            </a:fld>
            <a:endParaRPr lang="de-DE"/>
          </a:p>
        </p:txBody>
      </p:sp>
      <p:sp>
        <p:nvSpPr>
          <p:cNvPr id="7" name="Fußzeilenplatzhalter 4" hidden="0"/>
          <p:cNvSpPr>
            <a:spLocks noGrp="1"/>
          </p:cNvSpPr>
          <p:nvPr isPhoto="0" userDrawn="0">
            <p:ph type="ftr" sz="quarter" idx="11" hasCustomPrompt="0"/>
          </p:nvPr>
        </p:nvSpPr>
        <p:spPr bwMode="auto"/>
        <p:txBody>
          <a:bodyPr/>
          <a:lstStyle/>
          <a:p>
            <a:pPr>
              <a:defRPr/>
            </a:pPr>
            <a:endParaRPr lang="de-DE"/>
          </a:p>
        </p:txBody>
      </p:sp>
      <p:sp>
        <p:nvSpPr>
          <p:cNvPr id="8" name="Foliennummernplatzhalter 5"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el und vertikaler Text">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Mastertitelformat bearbeiten</a:t>
            </a:r>
            <a:endParaRPr/>
          </a:p>
        </p:txBody>
      </p:sp>
      <p:sp>
        <p:nvSpPr>
          <p:cNvPr id="5" name="Vertikaler Textplatzhalter 2" hidden="0"/>
          <p:cNvSpPr>
            <a:spLocks noGrp="1"/>
          </p:cNvSpPr>
          <p:nvPr isPhoto="0" userDrawn="0">
            <p:ph type="body" orient="vert" idx="1" hasCustomPrompt="0"/>
          </p:nvPr>
        </p:nvSpPr>
        <p:spPr bwMode="auto"/>
        <p:txBody>
          <a:bodyPr vert="eaVert"/>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Datumsplatzhalter 3" hidden="0"/>
          <p:cNvSpPr>
            <a:spLocks noGrp="1"/>
          </p:cNvSpPr>
          <p:nvPr isPhoto="0" userDrawn="0">
            <p:ph type="dt" sz="half" idx="10" hasCustomPrompt="0"/>
          </p:nvPr>
        </p:nvSpPr>
        <p:spPr bwMode="auto"/>
        <p:txBody>
          <a:bodyPr/>
          <a:lstStyle/>
          <a:p>
            <a:pPr>
              <a:defRPr/>
            </a:pPr>
            <a:fld id="{818A4378-D014-49F8-B2CA-B2FF91AF7C82}" type="datetime1">
              <a:rPr lang="de-DE"/>
              <a:t/>
            </a:fld>
            <a:endParaRPr lang="de-DE"/>
          </a:p>
        </p:txBody>
      </p:sp>
      <p:sp>
        <p:nvSpPr>
          <p:cNvPr id="7" name="Fußzeilenplatzhalter 4" hidden="0"/>
          <p:cNvSpPr>
            <a:spLocks noGrp="1"/>
          </p:cNvSpPr>
          <p:nvPr isPhoto="0" userDrawn="0">
            <p:ph type="ftr" sz="quarter" idx="11" hasCustomPrompt="0"/>
          </p:nvPr>
        </p:nvSpPr>
        <p:spPr bwMode="auto"/>
        <p:txBody>
          <a:bodyPr/>
          <a:lstStyle/>
          <a:p>
            <a:pPr>
              <a:defRPr/>
            </a:pPr>
            <a:endParaRPr lang="de-DE"/>
          </a:p>
        </p:txBody>
      </p:sp>
      <p:sp>
        <p:nvSpPr>
          <p:cNvPr id="8" name="Foliennummernplatzhalter 5"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kaler Titel und Text">
    <p:spTree>
      <p:nvGrpSpPr>
        <p:cNvPr id="1" name="" hidden="0"/>
        <p:cNvGrpSpPr/>
        <p:nvPr isPhoto="0" userDrawn="0"/>
      </p:nvGrpSpPr>
      <p:grpSpPr bwMode="auto">
        <a:xfrm>
          <a:off x="0" y="0"/>
          <a:ext cx="0" cy="0"/>
          <a:chOff x="0" y="0"/>
          <a:chExt cx="0" cy="0"/>
        </a:xfrm>
      </p:grpSpPr>
      <p:sp>
        <p:nvSpPr>
          <p:cNvPr id="4" name="Vertikaler Titel 1" hidden="0"/>
          <p:cNvSpPr>
            <a:spLocks noGrp="1"/>
          </p:cNvSpPr>
          <p:nvPr isPhoto="0" userDrawn="0">
            <p:ph type="title" orient="vert" hasCustomPrompt="0"/>
          </p:nvPr>
        </p:nvSpPr>
        <p:spPr bwMode="auto">
          <a:xfrm>
            <a:off x="8724900" y="365125"/>
            <a:ext cx="2628900" cy="5811838"/>
          </a:xfrm>
        </p:spPr>
        <p:txBody>
          <a:bodyPr vert="eaVert"/>
          <a:lstStyle/>
          <a:p>
            <a:pPr>
              <a:defRPr/>
            </a:pPr>
            <a:r>
              <a:rPr lang="de-DE"/>
              <a:t>Mastertitelformat bearbeiten</a:t>
            </a:r>
            <a:endParaRPr/>
          </a:p>
        </p:txBody>
      </p:sp>
      <p:sp>
        <p:nvSpPr>
          <p:cNvPr id="5" name="Vertikaler Textplatzhalter 2" hidden="0"/>
          <p:cNvSpPr>
            <a:spLocks noGrp="1"/>
          </p:cNvSpPr>
          <p:nvPr isPhoto="0" userDrawn="0">
            <p:ph type="body" orient="vert" idx="1" hasCustomPrompt="0"/>
          </p:nvPr>
        </p:nvSpPr>
        <p:spPr bwMode="auto">
          <a:xfrm>
            <a:off x="838200" y="365125"/>
            <a:ext cx="7734300" cy="5811838"/>
          </a:xfrm>
        </p:spPr>
        <p:txBody>
          <a:bodyPr vert="eaVert"/>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Datumsplatzhalter 3" hidden="0"/>
          <p:cNvSpPr>
            <a:spLocks noGrp="1"/>
          </p:cNvSpPr>
          <p:nvPr isPhoto="0" userDrawn="0">
            <p:ph type="dt" sz="half" idx="10" hasCustomPrompt="0"/>
          </p:nvPr>
        </p:nvSpPr>
        <p:spPr bwMode="auto"/>
        <p:txBody>
          <a:bodyPr/>
          <a:lstStyle/>
          <a:p>
            <a:pPr>
              <a:defRPr/>
            </a:pPr>
            <a:fld id="{42E5EF86-4345-4AA3-8641-B86558CEA278}" type="datetime1">
              <a:rPr lang="de-DE"/>
              <a:t/>
            </a:fld>
            <a:endParaRPr lang="de-DE"/>
          </a:p>
        </p:txBody>
      </p:sp>
      <p:sp>
        <p:nvSpPr>
          <p:cNvPr id="7" name="Fußzeilenplatzhalter 4" hidden="0"/>
          <p:cNvSpPr>
            <a:spLocks noGrp="1"/>
          </p:cNvSpPr>
          <p:nvPr isPhoto="0" userDrawn="0">
            <p:ph type="ftr" sz="quarter" idx="11" hasCustomPrompt="0"/>
          </p:nvPr>
        </p:nvSpPr>
        <p:spPr bwMode="auto"/>
        <p:txBody>
          <a:bodyPr/>
          <a:lstStyle/>
          <a:p>
            <a:pPr>
              <a:defRPr/>
            </a:pPr>
            <a:endParaRPr lang="de-DE"/>
          </a:p>
        </p:txBody>
      </p:sp>
      <p:sp>
        <p:nvSpPr>
          <p:cNvPr id="8" name="Foliennummernplatzhalter 5"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el und Inhalt">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Mastertitelformat bearbeiten</a:t>
            </a:r>
            <a:endParaRPr/>
          </a:p>
        </p:txBody>
      </p:sp>
      <p:sp>
        <p:nvSpPr>
          <p:cNvPr id="5" name="Inhaltsplatzhalter 2" hidden="0"/>
          <p:cNvSpPr>
            <a:spLocks noGrp="1"/>
          </p:cNvSpPr>
          <p:nvPr isPhoto="0" userDrawn="0">
            <p:ph idx="1" hasCustomPrompt="0"/>
          </p:nvPr>
        </p:nvSpPr>
        <p:spPr bwMode="auto"/>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Datumsplatzhalter 3" hidden="0"/>
          <p:cNvSpPr>
            <a:spLocks noGrp="1"/>
          </p:cNvSpPr>
          <p:nvPr isPhoto="0" userDrawn="0">
            <p:ph type="dt" sz="half" idx="10" hasCustomPrompt="0"/>
          </p:nvPr>
        </p:nvSpPr>
        <p:spPr bwMode="auto"/>
        <p:txBody>
          <a:bodyPr/>
          <a:lstStyle/>
          <a:p>
            <a:pPr>
              <a:defRPr/>
            </a:pPr>
            <a:fld id="{4ABB9AA0-00B6-4296-AFF2-967801E795BA}" type="datetime1">
              <a:rPr lang="de-DE"/>
              <a:t/>
            </a:fld>
            <a:endParaRPr lang="de-DE"/>
          </a:p>
        </p:txBody>
      </p:sp>
      <p:sp>
        <p:nvSpPr>
          <p:cNvPr id="7" name="Fußzeilenplatzhalter 4" hidden="0"/>
          <p:cNvSpPr>
            <a:spLocks noGrp="1"/>
          </p:cNvSpPr>
          <p:nvPr isPhoto="0" userDrawn="0">
            <p:ph type="ftr" sz="quarter" idx="11" hasCustomPrompt="0"/>
          </p:nvPr>
        </p:nvSpPr>
        <p:spPr bwMode="auto"/>
        <p:txBody>
          <a:bodyPr/>
          <a:lstStyle/>
          <a:p>
            <a:pPr>
              <a:defRPr/>
            </a:pPr>
            <a:endParaRPr lang="de-DE"/>
          </a:p>
        </p:txBody>
      </p:sp>
      <p:sp>
        <p:nvSpPr>
          <p:cNvPr id="8" name="Foliennummernplatzhalter 5"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Abschnitts- überschrift">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a:xfrm>
            <a:off x="831850" y="1709738"/>
            <a:ext cx="10515600" cy="2852737"/>
          </a:xfrm>
        </p:spPr>
        <p:txBody>
          <a:bodyPr anchor="b"/>
          <a:lstStyle>
            <a:lvl1pPr>
              <a:defRPr sz="6000"/>
            </a:lvl1pPr>
          </a:lstStyle>
          <a:p>
            <a:pPr>
              <a:defRPr/>
            </a:pPr>
            <a:r>
              <a:rPr lang="de-DE"/>
              <a:t>Mastertitelformat bearbeiten</a:t>
            </a:r>
            <a:endParaRPr/>
          </a:p>
        </p:txBody>
      </p:sp>
      <p:sp>
        <p:nvSpPr>
          <p:cNvPr id="5" name="Textplatzhalter 2" hidden="0"/>
          <p:cNvSpPr>
            <a:spLocks noGrp="1"/>
          </p:cNvSpPr>
          <p:nvPr isPhoto="0" userDrawn="0">
            <p:ph type="body" idx="1" hasCustomPrompt="0"/>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de-DE"/>
              <a:t>Mastertextformat bearbeiten</a:t>
            </a:r>
            <a:endParaRPr/>
          </a:p>
        </p:txBody>
      </p:sp>
      <p:sp>
        <p:nvSpPr>
          <p:cNvPr id="6" name="Datumsplatzhalter 3" hidden="0"/>
          <p:cNvSpPr>
            <a:spLocks noGrp="1"/>
          </p:cNvSpPr>
          <p:nvPr isPhoto="0" userDrawn="0">
            <p:ph type="dt" sz="half" idx="10" hasCustomPrompt="0"/>
          </p:nvPr>
        </p:nvSpPr>
        <p:spPr bwMode="auto"/>
        <p:txBody>
          <a:bodyPr/>
          <a:lstStyle/>
          <a:p>
            <a:pPr>
              <a:defRPr/>
            </a:pPr>
            <a:fld id="{25E35232-9F1E-4176-81EC-0363768CAD85}" type="datetime1">
              <a:rPr lang="de-DE"/>
              <a:t/>
            </a:fld>
            <a:endParaRPr lang="de-DE"/>
          </a:p>
        </p:txBody>
      </p:sp>
      <p:sp>
        <p:nvSpPr>
          <p:cNvPr id="7" name="Fußzeilenplatzhalter 4" hidden="0"/>
          <p:cNvSpPr>
            <a:spLocks noGrp="1"/>
          </p:cNvSpPr>
          <p:nvPr isPhoto="0" userDrawn="0">
            <p:ph type="ftr" sz="quarter" idx="11" hasCustomPrompt="0"/>
          </p:nvPr>
        </p:nvSpPr>
        <p:spPr bwMode="auto"/>
        <p:txBody>
          <a:bodyPr/>
          <a:lstStyle/>
          <a:p>
            <a:pPr>
              <a:defRPr/>
            </a:pPr>
            <a:endParaRPr lang="de-DE"/>
          </a:p>
        </p:txBody>
      </p:sp>
      <p:sp>
        <p:nvSpPr>
          <p:cNvPr id="8" name="Foliennummernplatzhalter 5"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Zwei Inhalt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Mastertitelformat bearbeiten</a:t>
            </a:r>
            <a:endParaRPr/>
          </a:p>
        </p:txBody>
      </p:sp>
      <p:sp>
        <p:nvSpPr>
          <p:cNvPr id="5" name="Inhaltsplatzhalter 2" hidden="0"/>
          <p:cNvSpPr>
            <a:spLocks noGrp="1"/>
          </p:cNvSpPr>
          <p:nvPr isPhoto="0" userDrawn="0">
            <p:ph sz="half" idx="1" hasCustomPrompt="0"/>
          </p:nvPr>
        </p:nvSpPr>
        <p:spPr bwMode="auto">
          <a:xfrm>
            <a:off x="838200" y="1825625"/>
            <a:ext cx="5181600" cy="4351338"/>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Inhaltsplatzhalter 3" hidden="0"/>
          <p:cNvSpPr>
            <a:spLocks noGrp="1"/>
          </p:cNvSpPr>
          <p:nvPr isPhoto="0" userDrawn="0">
            <p:ph sz="half" idx="2" hasCustomPrompt="0"/>
          </p:nvPr>
        </p:nvSpPr>
        <p:spPr bwMode="auto">
          <a:xfrm>
            <a:off x="6172200" y="1825625"/>
            <a:ext cx="5181600" cy="4351338"/>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7" name="Datumsplatzhalter 4" hidden="0"/>
          <p:cNvSpPr>
            <a:spLocks noGrp="1"/>
          </p:cNvSpPr>
          <p:nvPr isPhoto="0" userDrawn="0">
            <p:ph type="dt" sz="half" idx="10" hasCustomPrompt="0"/>
          </p:nvPr>
        </p:nvSpPr>
        <p:spPr bwMode="auto"/>
        <p:txBody>
          <a:bodyPr/>
          <a:lstStyle/>
          <a:p>
            <a:pPr>
              <a:defRPr/>
            </a:pPr>
            <a:fld id="{FADC6AF8-6F1F-4C27-83A8-CF9B274A26AB}" type="datetime1">
              <a:rPr lang="de-DE"/>
              <a:t/>
            </a:fld>
            <a:endParaRPr lang="de-DE"/>
          </a:p>
        </p:txBody>
      </p:sp>
      <p:sp>
        <p:nvSpPr>
          <p:cNvPr id="8" name="Fußzeilenplatzhalter 5" hidden="0"/>
          <p:cNvSpPr>
            <a:spLocks noGrp="1"/>
          </p:cNvSpPr>
          <p:nvPr isPhoto="0" userDrawn="0">
            <p:ph type="ftr" sz="quarter" idx="11" hasCustomPrompt="0"/>
          </p:nvPr>
        </p:nvSpPr>
        <p:spPr bwMode="auto"/>
        <p:txBody>
          <a:bodyPr/>
          <a:lstStyle/>
          <a:p>
            <a:pPr>
              <a:defRPr/>
            </a:pPr>
            <a:endParaRPr lang="de-DE"/>
          </a:p>
        </p:txBody>
      </p:sp>
      <p:sp>
        <p:nvSpPr>
          <p:cNvPr id="9" name="Foliennummernplatzhalter 6"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Vergleich">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a:xfrm>
            <a:off x="839788" y="365125"/>
            <a:ext cx="10515600" cy="1325563"/>
          </a:xfrm>
        </p:spPr>
        <p:txBody>
          <a:bodyPr/>
          <a:lstStyle/>
          <a:p>
            <a:pPr>
              <a:defRPr/>
            </a:pPr>
            <a:r>
              <a:rPr lang="de-DE"/>
              <a:t>Mastertitelformat bearbeiten</a:t>
            </a:r>
            <a:endParaRPr/>
          </a:p>
        </p:txBody>
      </p:sp>
      <p:sp>
        <p:nvSpPr>
          <p:cNvPr id="5" name="Textplatzhalter 2" hidden="0"/>
          <p:cNvSpPr>
            <a:spLocks noGrp="1"/>
          </p:cNvSpPr>
          <p:nvPr isPhoto="0" userDrawn="0">
            <p:ph type="body" idx="1" hasCustomPrompt="0"/>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Mastertextformat bearbeiten</a:t>
            </a:r>
            <a:endParaRPr/>
          </a:p>
        </p:txBody>
      </p:sp>
      <p:sp>
        <p:nvSpPr>
          <p:cNvPr id="6" name="Inhaltsplatzhalter 3" hidden="0"/>
          <p:cNvSpPr>
            <a:spLocks noGrp="1"/>
          </p:cNvSpPr>
          <p:nvPr isPhoto="0" userDrawn="0">
            <p:ph sz="half" idx="2" hasCustomPrompt="0"/>
          </p:nvPr>
        </p:nvSpPr>
        <p:spPr bwMode="auto">
          <a:xfrm>
            <a:off x="839788" y="2505074"/>
            <a:ext cx="5157787" cy="3684588"/>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7" name="Textplatzhalter 4" hidden="0"/>
          <p:cNvSpPr>
            <a:spLocks noGrp="1"/>
          </p:cNvSpPr>
          <p:nvPr isPhoto="0" userDrawn="0">
            <p:ph type="body" sz="quarter" idx="3" hasCustomPrompt="0"/>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Mastertextformat bearbeiten</a:t>
            </a:r>
            <a:endParaRPr/>
          </a:p>
        </p:txBody>
      </p:sp>
      <p:sp>
        <p:nvSpPr>
          <p:cNvPr id="8" name="Inhaltsplatzhalter 5" hidden="0"/>
          <p:cNvSpPr>
            <a:spLocks noGrp="1"/>
          </p:cNvSpPr>
          <p:nvPr isPhoto="0" userDrawn="0">
            <p:ph sz="quarter" idx="4" hasCustomPrompt="0"/>
          </p:nvPr>
        </p:nvSpPr>
        <p:spPr bwMode="auto">
          <a:xfrm>
            <a:off x="6172200" y="2505074"/>
            <a:ext cx="5183188" cy="3684588"/>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Datumsplatzhalter 6" hidden="0"/>
          <p:cNvSpPr>
            <a:spLocks noGrp="1"/>
          </p:cNvSpPr>
          <p:nvPr isPhoto="0" userDrawn="0">
            <p:ph type="dt" sz="half" idx="10" hasCustomPrompt="0"/>
          </p:nvPr>
        </p:nvSpPr>
        <p:spPr bwMode="auto"/>
        <p:txBody>
          <a:bodyPr/>
          <a:lstStyle/>
          <a:p>
            <a:pPr>
              <a:defRPr/>
            </a:pPr>
            <a:fld id="{1C726980-0061-4486-9A45-8FC8E09B6847}" type="datetime1">
              <a:rPr lang="de-DE"/>
              <a:t/>
            </a:fld>
            <a:endParaRPr lang="de-DE"/>
          </a:p>
        </p:txBody>
      </p:sp>
      <p:sp>
        <p:nvSpPr>
          <p:cNvPr id="10" name="Fußzeilenplatzhalter 7" hidden="0"/>
          <p:cNvSpPr>
            <a:spLocks noGrp="1"/>
          </p:cNvSpPr>
          <p:nvPr isPhoto="0" userDrawn="0">
            <p:ph type="ftr" sz="quarter" idx="11" hasCustomPrompt="0"/>
          </p:nvPr>
        </p:nvSpPr>
        <p:spPr bwMode="auto"/>
        <p:txBody>
          <a:bodyPr/>
          <a:lstStyle/>
          <a:p>
            <a:pPr>
              <a:defRPr/>
            </a:pPr>
            <a:endParaRPr lang="de-DE"/>
          </a:p>
        </p:txBody>
      </p:sp>
      <p:sp>
        <p:nvSpPr>
          <p:cNvPr id="11" name="Foliennummernplatzhalter 8"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Nur Titel">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Mastertitelformat bearbeiten</a:t>
            </a:r>
            <a:endParaRPr/>
          </a:p>
        </p:txBody>
      </p:sp>
      <p:sp>
        <p:nvSpPr>
          <p:cNvPr id="5" name="Datumsplatzhalter 2" hidden="0"/>
          <p:cNvSpPr>
            <a:spLocks noGrp="1"/>
          </p:cNvSpPr>
          <p:nvPr isPhoto="0" userDrawn="0">
            <p:ph type="dt" sz="half" idx="10" hasCustomPrompt="0"/>
          </p:nvPr>
        </p:nvSpPr>
        <p:spPr bwMode="auto"/>
        <p:txBody>
          <a:bodyPr/>
          <a:lstStyle/>
          <a:p>
            <a:pPr>
              <a:defRPr/>
            </a:pPr>
            <a:fld id="{080BA8B1-6757-4914-8352-259E925FA498}" type="datetime1">
              <a:rPr lang="de-DE"/>
              <a:t/>
            </a:fld>
            <a:endParaRPr lang="de-DE"/>
          </a:p>
        </p:txBody>
      </p:sp>
      <p:sp>
        <p:nvSpPr>
          <p:cNvPr id="6" name="Fußzeilenplatzhalter 3" hidden="0"/>
          <p:cNvSpPr>
            <a:spLocks noGrp="1"/>
          </p:cNvSpPr>
          <p:nvPr isPhoto="0" userDrawn="0">
            <p:ph type="ftr" sz="quarter" idx="11" hasCustomPrompt="0"/>
          </p:nvPr>
        </p:nvSpPr>
        <p:spPr bwMode="auto"/>
        <p:txBody>
          <a:bodyPr/>
          <a:lstStyle/>
          <a:p>
            <a:pPr>
              <a:defRPr/>
            </a:pPr>
            <a:endParaRPr lang="de-DE"/>
          </a:p>
        </p:txBody>
      </p:sp>
      <p:sp>
        <p:nvSpPr>
          <p:cNvPr id="7" name="Foliennummernplatzhalter 4"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Leer">
    <p:spTree>
      <p:nvGrpSpPr>
        <p:cNvPr id="1" name="" hidden="0"/>
        <p:cNvGrpSpPr/>
        <p:nvPr isPhoto="0" userDrawn="0"/>
      </p:nvGrpSpPr>
      <p:grpSpPr bwMode="auto">
        <a:xfrm>
          <a:off x="0" y="0"/>
          <a:ext cx="0" cy="0"/>
          <a:chOff x="0" y="0"/>
          <a:chExt cx="0" cy="0"/>
        </a:xfrm>
      </p:grpSpPr>
      <p:sp>
        <p:nvSpPr>
          <p:cNvPr id="4" name="Datumsplatzhalter 1" hidden="0"/>
          <p:cNvSpPr>
            <a:spLocks noGrp="1"/>
          </p:cNvSpPr>
          <p:nvPr isPhoto="0" userDrawn="0">
            <p:ph type="dt" sz="half" idx="10" hasCustomPrompt="0"/>
          </p:nvPr>
        </p:nvSpPr>
        <p:spPr bwMode="auto"/>
        <p:txBody>
          <a:bodyPr/>
          <a:lstStyle/>
          <a:p>
            <a:pPr>
              <a:defRPr/>
            </a:pPr>
            <a:fld id="{084DEA12-79C9-4BBE-9D93-9D223D25B709}" type="datetime1">
              <a:rPr lang="de-DE"/>
              <a:t/>
            </a:fld>
            <a:endParaRPr lang="de-DE"/>
          </a:p>
        </p:txBody>
      </p:sp>
      <p:sp>
        <p:nvSpPr>
          <p:cNvPr id="5" name="Fußzeilenplatzhalter 2" hidden="0"/>
          <p:cNvSpPr>
            <a:spLocks noGrp="1"/>
          </p:cNvSpPr>
          <p:nvPr isPhoto="0" userDrawn="0">
            <p:ph type="ftr" sz="quarter" idx="11" hasCustomPrompt="0"/>
          </p:nvPr>
        </p:nvSpPr>
        <p:spPr bwMode="auto"/>
        <p:txBody>
          <a:bodyPr/>
          <a:lstStyle/>
          <a:p>
            <a:pPr>
              <a:defRPr/>
            </a:pPr>
            <a:endParaRPr lang="de-DE"/>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Inhalt mit Überschrift">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a:xfrm>
            <a:off x="839788" y="457200"/>
            <a:ext cx="3932237" cy="1600200"/>
          </a:xfrm>
        </p:spPr>
        <p:txBody>
          <a:bodyPr anchor="b"/>
          <a:lstStyle>
            <a:lvl1pPr>
              <a:defRPr sz="3200"/>
            </a:lvl1pPr>
          </a:lstStyle>
          <a:p>
            <a:pPr>
              <a:defRPr/>
            </a:pPr>
            <a:r>
              <a:rPr lang="de-DE"/>
              <a:t>Mastertitelformat bearbeiten</a:t>
            </a:r>
            <a:endParaRPr/>
          </a:p>
        </p:txBody>
      </p:sp>
      <p:sp>
        <p:nvSpPr>
          <p:cNvPr id="5" name="Inhaltsplatzhalter 2" hidden="0"/>
          <p:cNvSpPr>
            <a:spLocks noGrp="1"/>
          </p:cNvSpPr>
          <p:nvPr isPhoto="0" userDrawn="0">
            <p:ph idx="1" hasCustomPrompt="0"/>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Textplatzhalter 3" hidden="0"/>
          <p:cNvSpPr>
            <a:spLocks noGrp="1"/>
          </p:cNvSpPr>
          <p:nvPr isPhoto="0" userDrawn="0">
            <p:ph type="body" sz="half" idx="2" hasCustomPrompt="0"/>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de-DE"/>
              <a:t>Mastertextformat bearbeiten</a:t>
            </a:r>
            <a:endParaRPr/>
          </a:p>
        </p:txBody>
      </p:sp>
      <p:sp>
        <p:nvSpPr>
          <p:cNvPr id="7" name="Datumsplatzhalter 4" hidden="0"/>
          <p:cNvSpPr>
            <a:spLocks noGrp="1"/>
          </p:cNvSpPr>
          <p:nvPr isPhoto="0" userDrawn="0">
            <p:ph type="dt" sz="half" idx="10" hasCustomPrompt="0"/>
          </p:nvPr>
        </p:nvSpPr>
        <p:spPr bwMode="auto"/>
        <p:txBody>
          <a:bodyPr/>
          <a:lstStyle/>
          <a:p>
            <a:pPr>
              <a:defRPr/>
            </a:pPr>
            <a:fld id="{B58F9BBE-7518-4FEB-B092-40BA66D0C469}" type="datetime1">
              <a:rPr lang="de-DE"/>
              <a:t/>
            </a:fld>
            <a:endParaRPr lang="de-DE"/>
          </a:p>
        </p:txBody>
      </p:sp>
      <p:sp>
        <p:nvSpPr>
          <p:cNvPr id="8" name="Fußzeilenplatzhalter 5" hidden="0"/>
          <p:cNvSpPr>
            <a:spLocks noGrp="1"/>
          </p:cNvSpPr>
          <p:nvPr isPhoto="0" userDrawn="0">
            <p:ph type="ftr" sz="quarter" idx="11" hasCustomPrompt="0"/>
          </p:nvPr>
        </p:nvSpPr>
        <p:spPr bwMode="auto"/>
        <p:txBody>
          <a:bodyPr/>
          <a:lstStyle/>
          <a:p>
            <a:pPr>
              <a:defRPr/>
            </a:pPr>
            <a:endParaRPr lang="de-DE"/>
          </a:p>
        </p:txBody>
      </p:sp>
      <p:sp>
        <p:nvSpPr>
          <p:cNvPr id="9" name="Foliennummernplatzhalter 6"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Bild mit Überschrift">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a:xfrm>
            <a:off x="839788" y="457200"/>
            <a:ext cx="3932237" cy="1600200"/>
          </a:xfrm>
        </p:spPr>
        <p:txBody>
          <a:bodyPr anchor="b"/>
          <a:lstStyle>
            <a:lvl1pPr>
              <a:defRPr sz="3200"/>
            </a:lvl1pPr>
          </a:lstStyle>
          <a:p>
            <a:pPr>
              <a:defRPr/>
            </a:pPr>
            <a:r>
              <a:rPr lang="de-DE"/>
              <a:t>Mastertitelformat bearbeiten</a:t>
            </a:r>
            <a:endParaRPr/>
          </a:p>
        </p:txBody>
      </p:sp>
      <p:sp>
        <p:nvSpPr>
          <p:cNvPr id="5" name="Bildplatzhalter 2" hidden="0"/>
          <p:cNvSpPr>
            <a:spLocks noGrp="1"/>
          </p:cNvSpPr>
          <p:nvPr isPhoto="0" userDrawn="0">
            <p:ph type="pic" idx="1" hasCustomPrompt="0"/>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de-DE"/>
          </a:p>
        </p:txBody>
      </p:sp>
      <p:sp>
        <p:nvSpPr>
          <p:cNvPr id="6" name="Textplatzhalter 3" hidden="0"/>
          <p:cNvSpPr>
            <a:spLocks noGrp="1"/>
          </p:cNvSpPr>
          <p:nvPr isPhoto="0" userDrawn="0">
            <p:ph type="body" sz="half" idx="2" hasCustomPrompt="0"/>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de-DE"/>
              <a:t>Mastertextformat bearbeiten</a:t>
            </a:r>
            <a:endParaRPr/>
          </a:p>
        </p:txBody>
      </p:sp>
      <p:sp>
        <p:nvSpPr>
          <p:cNvPr id="7" name="Datumsplatzhalter 4" hidden="0"/>
          <p:cNvSpPr>
            <a:spLocks noGrp="1"/>
          </p:cNvSpPr>
          <p:nvPr isPhoto="0" userDrawn="0">
            <p:ph type="dt" sz="half" idx="10" hasCustomPrompt="0"/>
          </p:nvPr>
        </p:nvSpPr>
        <p:spPr bwMode="auto"/>
        <p:txBody>
          <a:bodyPr/>
          <a:lstStyle/>
          <a:p>
            <a:pPr>
              <a:defRPr/>
            </a:pPr>
            <a:fld id="{B261BACE-6F19-421B-B544-CD6BD03489C2}" type="datetime1">
              <a:rPr lang="de-DE"/>
              <a:t/>
            </a:fld>
            <a:endParaRPr lang="de-DE"/>
          </a:p>
        </p:txBody>
      </p:sp>
      <p:sp>
        <p:nvSpPr>
          <p:cNvPr id="8" name="Fußzeilenplatzhalter 5" hidden="0"/>
          <p:cNvSpPr>
            <a:spLocks noGrp="1"/>
          </p:cNvSpPr>
          <p:nvPr isPhoto="0" userDrawn="0">
            <p:ph type="ftr" sz="quarter" idx="11" hasCustomPrompt="0"/>
          </p:nvPr>
        </p:nvSpPr>
        <p:spPr bwMode="auto"/>
        <p:txBody>
          <a:bodyPr/>
          <a:lstStyle/>
          <a:p>
            <a:pPr>
              <a:defRPr/>
            </a:pPr>
            <a:endParaRPr lang="de-DE"/>
          </a:p>
        </p:txBody>
      </p:sp>
      <p:sp>
        <p:nvSpPr>
          <p:cNvPr id="9" name="Foliennummernplatzhalter 6" hidden="0"/>
          <p:cNvSpPr>
            <a:spLocks noGrp="1"/>
          </p:cNvSpPr>
          <p:nvPr isPhoto="0" userDrawn="0">
            <p:ph type="sldNum" sz="quarter" idx="12" hasCustomPrompt="0"/>
          </p:nvPr>
        </p:nvSpPr>
        <p:spPr bwMode="auto"/>
        <p:txBody>
          <a:bodyPr/>
          <a:lstStyle/>
          <a:p>
            <a:pPr>
              <a:defRPr/>
            </a:pPr>
            <a:fld id="{8C5BA8A6-ED88-41AB-828A-0D1809737E4E}" type="slidenum">
              <a:rPr lang="de-DE"/>
              <a:t/>
            </a:fld>
            <a:endParaRPr lang="de-DE"/>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hidden="0"/>
        <p:cNvGrpSpPr/>
        <p:nvPr isPhoto="0" userDrawn="0"/>
      </p:nvGrpSpPr>
      <p:grpSpPr bwMode="auto">
        <a:xfrm>
          <a:off x="0" y="0"/>
          <a:ext cx="0" cy="0"/>
          <a:chOff x="0" y="0"/>
          <a:chExt cx="0" cy="0"/>
        </a:xfrm>
      </p:grpSpPr>
      <p:sp>
        <p:nvSpPr>
          <p:cNvPr id="4" name="Titelplatzhalter 1" hidden="0"/>
          <p:cNvSpPr>
            <a:spLocks noGrp="1"/>
          </p:cNvSpPr>
          <p:nvPr isPhoto="0" userDrawn="0">
            <p:ph type="title" hasCustomPrompt="0"/>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de-DE"/>
              <a:t>Mastertitelformat bearbeiten</a:t>
            </a:r>
            <a:endParaRPr/>
          </a:p>
        </p:txBody>
      </p:sp>
      <p:sp>
        <p:nvSpPr>
          <p:cNvPr id="5" name="Textplatzhalter 2" hidden="0"/>
          <p:cNvSpPr>
            <a:spLocks noGrp="1"/>
          </p:cNvSpPr>
          <p:nvPr isPhoto="0" userDrawn="0">
            <p:ph type="body" idx="1" hasCustomPrompt="0"/>
          </p:nvPr>
        </p:nvSpPr>
        <p:spPr bwMode="auto">
          <a:xfrm>
            <a:off x="838200" y="1825625"/>
            <a:ext cx="10515600" cy="4351338"/>
          </a:xfrm>
          <a:prstGeom prst="rect">
            <a:avLst/>
          </a:prstGeom>
        </p:spPr>
        <p:txBody>
          <a:bodyPr vert="horz" lIns="91440" tIns="45720" rIns="91440" bIns="45720" rtlCol="0">
            <a:norm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Datumsplatzhalter 3" hidden="0"/>
          <p:cNvSpPr>
            <a:spLocks noGrp="1"/>
          </p:cNvSpPr>
          <p:nvPr isPhoto="0" userDrawn="0">
            <p:ph type="dt" sz="half" idx="2" hasCustomPrompt="0"/>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0D15025-29BA-4D5B-927B-E65E946873BF}" type="datetime1">
              <a:rPr lang="de-DE"/>
              <a:t/>
            </a:fld>
            <a:endParaRPr lang="de-DE"/>
          </a:p>
        </p:txBody>
      </p:sp>
      <p:sp>
        <p:nvSpPr>
          <p:cNvPr id="7" name="Fußzeilenplatzhalter 4" hidden="0"/>
          <p:cNvSpPr>
            <a:spLocks noGrp="1"/>
          </p:cNvSpPr>
          <p:nvPr isPhoto="0" userDrawn="0">
            <p:ph type="ftr" sz="quarter" idx="3" hasCustomPrompt="0"/>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de-DE"/>
          </a:p>
        </p:txBody>
      </p:sp>
      <p:sp>
        <p:nvSpPr>
          <p:cNvPr id="8" name="Foliennummernplatzhalter 5" hidden="0"/>
          <p:cNvSpPr>
            <a:spLocks noGrp="1"/>
          </p:cNvSpPr>
          <p:nvPr isPhoto="0" userDrawn="0">
            <p:ph type="sldNum" sz="quarter" idx="4" hasCustomPrompt="0"/>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C5BA8A6-ED88-41AB-828A-0D1809737E4E}" type="slidenum">
              <a:rPr lang="de-DE"/>
              <a:t/>
            </a:fld>
            <a:endParaRPr lang="de-DE"/>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1"/>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karlsruhe.de/b4/stadtentwicklung/umfanaprog.de" TargetMode="External"/><Relationship Id="rId3" Type="http://schemas.openxmlformats.org/officeDocument/2006/relationships/hyperlink" Target="https://www.karlsruhe.de/b4/stadtentwicklung/umfanaprog/Familienumfrage2017/" TargetMode="External"/><Relationship Id="rId4" Type="http://schemas.openxmlformats.org/officeDocument/2006/relationships/image" Target="../media/image16.jpg"/><Relationship Id="rId5" Type="http://schemas.openxmlformats.org/officeDocument/2006/relationships/hyperlink" Target="https://www.karlsruhe.de/b4/stadtentwicklung/umfanaprog/Familienumfrage2017/HF_sections/content/ZZoat5QY1NQCVn/Familien%20in%20Karlsruhe%202017.pdf" TargetMode="External"/><Relationship Id="rId6" Type="http://schemas.openxmlformats.org/officeDocument/2006/relationships/hyperlink" Target="https://www.karlsruhe.de/b4/stadtentwicklung/umfanaprog/Familienumfrage2017/HF_sections/content/ZZoat5UmujPdl6/Familien%20in%20Karlsruhe%202017%20-%20Anhangtabellen.pdf" TargetMode="External"/><Relationship Id="rId7" Type="http://schemas.openxmlformats.org/officeDocument/2006/relationships/hyperlink" Target="https://www.karlsruhe.de/b4/stadtentwicklung/umfanaprog/nahversorgung2016.de" TargetMode="External"/><Relationship Id="rId8" Type="http://schemas.openxmlformats.org/officeDocument/2006/relationships/image" Target="../media/image17.jpg"/><Relationship Id="rId9" Type="http://schemas.openxmlformats.org/officeDocument/2006/relationships/hyperlink" Target="https://www.karlsruhe.de/b4/stadtentwicklung/umfanaprog/nahversorgung2016/HF_sections/content/ZZoackdLSTTuyg/Nahversorgung%20in%20den%20Stadtteilen%202006%20bis%202016.pdf" TargetMode="External"/><Relationship Id="rId10" Type="http://schemas.openxmlformats.org/officeDocument/2006/relationships/hyperlink" Target="https://www.karlsruhe.de/b4/stadtentwicklung/statistik/mietspiegel.de" TargetMode="External"/><Relationship Id="rId11" Type="http://schemas.openxmlformats.org/officeDocument/2006/relationships/image" Target="../media/image18.png"/><Relationship Id="rId12" Type="http://schemas.openxmlformats.org/officeDocument/2006/relationships/hyperlink" Target="https://web5.karlsruhe.de/Stadtentwicklung/statistik/pdf/mietspiegel/karlsruher-mietspiegel-2021.pdf" TargetMode="External"/><Relationship Id="rId13" Type="http://schemas.openxmlformats.org/officeDocument/2006/relationships/hyperlink" Target="https://web5.karlsruhe.de/Stadtentwicklung/statistik/pdf/mietspiegel/karlsruher-mietspiegel-2019.pdf" TargetMode="External"/><Relationship Id="rId14" Type="http://schemas.openxmlformats.org/officeDocument/2006/relationships/hyperlink" Target="https://www.karlsruhe.de/b4/stadtentwicklung/umfanaprog/buergerbeteiligung2017.de" TargetMode="External"/><Relationship Id="rId15" Type="http://schemas.openxmlformats.org/officeDocument/2006/relationships/image" Target="../media/image19.jpg"/><Relationship Id="rId16" Type="http://schemas.openxmlformats.org/officeDocument/2006/relationships/hyperlink" Target="https://www.karlsruhe.de/b4/stadtentwicklung/umfanaprog/buergerbeteiligung2017/HF_sections/content/ZZoauaqTlw4tlv/Buergerbeteiligung%202017.pdf"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karlsruhe.de/b4/stadtentwicklung/umfanaprog.de" TargetMode="External"/><Relationship Id="rId3" Type="http://schemas.openxmlformats.org/officeDocument/2006/relationships/hyperlink" Target="https://www.karlsruhe.de/b3/bauen/gutachterausschuss/grundstuecksmarktber/HF_sections/content/ZZmjPz7CJ9qPxy/1620232920376/Immobilienmarktbericht_KA_2020_INTERNET.pdf" TargetMode="External"/><Relationship Id="rId4" Type="http://schemas.openxmlformats.org/officeDocument/2006/relationships/image" Target="../media/image20.jpg"/><Relationship Id="rId5" Type="http://schemas.openxmlformats.org/officeDocument/2006/relationships/hyperlink" Target="https://www.karlsruhe.de/b3/bauen/gutachterausschuss/grundstuecksmarktber.de" TargetMode="External"/><Relationship Id="rId6" Type="http://schemas.openxmlformats.org/officeDocument/2006/relationships/hyperlink" Target="https://www.karlsruhe.de/b4/stadtentwicklung/umfanaprog/wohnenndbauen2020/" TargetMode="External"/><Relationship Id="rId7" Type="http://schemas.openxmlformats.org/officeDocument/2006/relationships/image" Target="../media/image21.jpg"/><Relationship Id="rId8" Type="http://schemas.openxmlformats.org/officeDocument/2006/relationships/hyperlink" Target="https://www.karlsruhe.de/b4/stadtentwicklung/umfanaprog/aktionsplan2020/" TargetMode="External"/><Relationship Id="rId9" Type="http://schemas.openxmlformats.org/officeDocument/2006/relationships/image" Target="../media/image22.jpg"/><Relationship Id="rId10" Type="http://schemas.openxmlformats.org/officeDocument/2006/relationships/hyperlink" Target="https://www.karlsruhe.de/b4/stadtentwicklung/umfanaprog/urbanaudit2019/index_html" TargetMode="External"/><Relationship Id="rId11" Type="http://schemas.openxmlformats.org/officeDocument/2006/relationships/image" Target="../media/image23.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karlsruhe.de/b4/stadtentwicklung/umfanaprog/Familienumfrage2017/HF_sections/content/ZZoat5QY1NQCVn/Familien%20in%20Karlsruhe%202017.pdf" TargetMode="External"/><Relationship Id="rId3" Type="http://schemas.openxmlformats.org/officeDocument/2006/relationships/image" Target="../media/image2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u-dresden.de/bu/architektur/wa#intro" TargetMode="External"/><Relationship Id="rId3" Type="http://schemas.openxmlformats.org/officeDocument/2006/relationships/hyperlink" Target="https://www.deutschlandfunkkultur.de/bausektor-als-hebel-in-der-klimapolitik-100.html?utm_source=pocket-newtab-global-de-DE" TargetMode="External"/><Relationship Id="rId4" Type="http://schemas.openxmlformats.org/officeDocument/2006/relationships/image" Target="../media/image26.jpg"/><Relationship Id="rId5" Type="http://schemas.openxmlformats.org/officeDocument/2006/relationships/image" Target="../media/image2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eb1.karlsruhe.de/db/kulturdenkmale/index.php?stadtteil=Hohenwettersbach&amp;vid=220" TargetMode="External"/><Relationship Id="rId3" Type="http://schemas.openxmlformats.org/officeDocument/2006/relationships/hyperlink" Target="https://www.karlsruhe.de/b1/kultur/musik/musikgeschichte.de" TargetMode="External"/><Relationship Id="rId4" Type="http://schemas.openxmlformats.org/officeDocument/2006/relationships/hyperlink" Target="https://www.karlsruhe.de/b4/stadtentwicklung/umfanaprog/buergerumfrage2019/"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achhaltigkeitsstrategie.de/strategie/landesverwaltung/indikatoren" TargetMode="External"/><Relationship Id="rId3" Type="http://schemas.openxmlformats.org/officeDocument/2006/relationships/hyperlink" Target="https://www.nachhaltigkeitsstrategie.de/fileadmin/Downloads/Publikationen/Strategie/Indikatorenberichte/N-Strategie_Indikatorenbericht-2019_BF.pdf" TargetMode="External"/><Relationship Id="rId4" Type="http://schemas.openxmlformats.org/officeDocument/2006/relationships/hyperlink" Target="https://www.nachbarschaftsverband-karlsruhe.de/b3/fnp_2030/beschraenktebeteiligung/HF_sections/content/1585568707078/ZZo8DfF7NP0yaM/5_FNP_2030_Umweltbericht_2.%20Entwurf.pdf" TargetMode="External"/><Relationship Id="rId5" Type="http://schemas.openxmlformats.org/officeDocument/2006/relationships/hyperlink" Target="https://www.stadtwerke-karlsruhe.de/wMedia/docs/service/infomaterial/publikationen/umwelterklaerungen/Umwelterklaerung_2020.pdf"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anuv.nrw.de/liki/freidok/Poster_LIKI_1005_1_3_neu_kl.pdf" TargetMode="External"/><Relationship Id="rId3" Type="http://schemas.openxmlformats.org/officeDocument/2006/relationships/image" Target="../media/image28.png"/><Relationship Id="rId4" Type="http://schemas.openxmlformats.org/officeDocument/2006/relationships/hyperlink" Target="https://www.lanuv.nrw.de/liki/index.php?mode=liste&amp;aufzu=0" TargetMode="External"/><Relationship Id="rId5" Type="http://schemas.openxmlformats.org/officeDocument/2006/relationships/image" Target="../media/image2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destatis.de/DE/Themen/Gesellschaft-Umwelt/Nachhaltigkeitsindikatoren/_inhalt.html" TargetMode="External"/><Relationship Id="rId3" Type="http://schemas.openxmlformats.org/officeDocument/2006/relationships/image" Target="../media/image3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destatis.de/DE/Themen/Gesellschaft-Umwelt/Nachhaltigkeitsindikatoren/_inhalt.html" TargetMode="External"/><Relationship Id="rId3" Type="http://schemas.openxmlformats.org/officeDocument/2006/relationships/image" Target="../media/image30.png"/><Relationship Id="rId4" Type="http://schemas.openxmlformats.org/officeDocument/2006/relationships/image" Target="../media/image3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s://www.karlsruhe.de/b4/transparenz.de" TargetMode="External"/><Relationship Id="rId4"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achhaltigkeitsstrategie.de/strategie/landesverwaltung/indikatoren"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da-web.de/index.php?cat=monitoring&amp;subcat=ha_neu&amp;subsubcat=programm" TargetMode="External"/><Relationship Id="rId3" Type="http://schemas.openxmlformats.org/officeDocument/2006/relationships/hyperlink" Target="https://www.nabu-vogelschutzzentrum.de/" TargetMode="External"/><Relationship Id="rId4" Type="http://schemas.openxmlformats.org/officeDocument/2006/relationships/hyperlink" Target="https://www.lubw.baden-wuerttemberg.de/natur-und-landschaft/brutvogelmonitoring" TargetMode="Externa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tatistikportal.de/sites/default/files/2019-08/UGRdL_Indikatorenbericht_2019_1.pdf" TargetMode="External"/><Relationship Id="rId3" Type="http://schemas.openxmlformats.org/officeDocument/2006/relationships/image" Target="../media/image32.png"/><Relationship Id="rId4" Type="http://schemas.openxmlformats.org/officeDocument/2006/relationships/hyperlink" Target="http://www.statistikportal.de/" TargetMode="External"/><Relationship Id="rId5" Type="http://schemas.openxmlformats.org/officeDocument/2006/relationships/hyperlink" Target="http://www.ugrdl.de/" TargetMode="Externa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openxmlformats.org/officeDocument/2006/relationships/image" Target="../media/image4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karlsruhe.de/b4/stadtentwicklung/statistik" TargetMode="External"/><Relationship Id="rId4" Type="http://schemas.openxmlformats.org/officeDocument/2006/relationships/image" Target="../media/image2.png"/><Relationship Id="rId5" Type="http://schemas.openxmlformats.org/officeDocument/2006/relationships/hyperlink" Target="http://web3.karlsruhe.de/Gemeinderat/ris/bi/si0040.php" TargetMode="External"/><Relationship Id="rId6" Type="http://schemas.openxmlformats.org/officeDocument/2006/relationships/hyperlink" Target="http://www.karlsruhe.de/b3/bauen/geodaten.de" TargetMode="External"/><Relationship Id="rId7" Type="http://schemas.openxmlformats.org/officeDocument/2006/relationships/hyperlink" Target="https://de.wikipedia.org/wiki/Geodateninfrastruktur" TargetMode="External"/><Relationship Id="rId8" Type="http://schemas.openxmlformats.org/officeDocument/2006/relationships/hyperlink" Target="https://www.karlsruhe.de/b3/bauen/geodaten/stadt-verwaltung.de" TargetMode="External"/><Relationship Id="rId9" Type="http://schemas.openxmlformats.org/officeDocument/2006/relationships/image" Target="../media/image3.png"/><Relationship Id="rId10" Type="http://schemas.openxmlformats.org/officeDocument/2006/relationships/hyperlink" Target="https://www.karlsruhe.de/b4/stadtentwicklung/umfanaprog.de"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 Id="rId3" Type="http://schemas.openxmlformats.org/officeDocument/2006/relationships/image" Target="../media/image54.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openxmlformats.org/officeDocument/2006/relationships/image" Target="../media/image5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rzJafwYzwas?t=11" TargetMode="External"/><Relationship Id="rId3" Type="http://schemas.openxmlformats.org/officeDocument/2006/relationships/image" Target="../media/image58.png"/><Relationship Id="rId4" Type="http://schemas.openxmlformats.org/officeDocument/2006/relationships/image" Target="../media/image5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voyant-tools.org/?corpus=68b955c7e8a4da4147725f08935ced5f" TargetMode="External"/><Relationship Id="rId3" Type="http://schemas.openxmlformats.org/officeDocument/2006/relationships/image" Target="../media/image6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lbs-markt-fuer-wohnimmobilien.de/inhalt/preisspiegel/" TargetMode="External"/><Relationship Id="rId3" Type="http://schemas.openxmlformats.org/officeDocument/2006/relationships/image" Target="../media/image6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lbs-markt-fuer-wohnimmobilien.de/inhalt/test/" TargetMode="External"/><Relationship Id="rId3" Type="http://schemas.openxmlformats.org/officeDocument/2006/relationships/image" Target="../media/image64.png"/><Relationship Id="rId4" Type="http://schemas.openxmlformats.org/officeDocument/2006/relationships/image" Target="../media/image65.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lbs-markt-fuer-wohnimmobilien.de/inhalt/test/" TargetMode="External"/><Relationship Id="rId3" Type="http://schemas.openxmlformats.org/officeDocument/2006/relationships/image" Target="../media/image64.png"/><Relationship Id="rId4" Type="http://schemas.openxmlformats.org/officeDocument/2006/relationships/image" Target="../media/image6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umweltbundesamt.de/daten/umweltindikatoren/indikator-energieverbrauch-fuer-gebaeude#die-wichtigsten-fakten" TargetMode="External"/><Relationship Id="rId3" Type="http://schemas.openxmlformats.org/officeDocument/2006/relationships/hyperlink" Target="https://www.umweltbundesamt.de/sites/default/files/medien/384/bilder/dateien/de-en_indikator_ener-03_energieverbrauch-gebaeude_2020-04-24.xlsx" TargetMode="External"/><Relationship Id="rId4" Type="http://schemas.openxmlformats.org/officeDocument/2006/relationships/hyperlink" Target="https://www.umweltbundesamt.de/daten/private-haushalte-konsum/wohnen/kohlendioxid-emissionen-im-bedarfsfeld-wohnen" TargetMode="External"/><Relationship Id="rId5" Type="http://schemas.openxmlformats.org/officeDocument/2006/relationships/hyperlink" Target="https://www.umweltbundesamt.de/sites/default/files/medien/384/bilder/dateien/2_abb_co2-emiss-wohnen_2021-06-22.xlsx" TargetMode="External"/><Relationship Id="rId6" Type="http://schemas.openxmlformats.org/officeDocument/2006/relationships/hyperlink" Target="https://www.umweltbundesamt.de/sites/default/files/medien/384/bilder/dateien/3_abb_bereich-wohnen-anwender-co2_2021-06-22.xlsx" TargetMode="Externa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umweltbundesamt.de/daten/private-haushalte-konsum/wohnen/energieverbrauch-privater-haushalte" TargetMode="External"/><Relationship Id="rId3" Type="http://schemas.openxmlformats.org/officeDocument/2006/relationships/hyperlink" Target="https://www.umweltbundesamt.de/umwelttipps-fuer-den-alltag/mobilitaet/carsharing-nutzen#unsere-tipps" TargetMode="External"/><Relationship Id="rId4" Type="http://schemas.openxmlformats.org/officeDocument/2006/relationships/image" Target="../media/image6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ohngebaeude.info/" TargetMode="External"/><Relationship Id="rId3" Type="http://schemas.openxmlformats.org/officeDocument/2006/relationships/hyperlink" Target="https://www.wohngebaeude.info/daten/" TargetMode="External"/><Relationship Id="rId4" Type="http://schemas.openxmlformats.org/officeDocument/2006/relationships/image" Target="../media/image68.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ohngebaeude.info/" TargetMode="External"/><Relationship Id="rId3" Type="http://schemas.openxmlformats.org/officeDocument/2006/relationships/hyperlink" Target="https://www.wohngebaeude.info/daten/#/heizen/baden-wuerttemberg;main=energietraeger;sub=trend" TargetMode="External"/><Relationship Id="rId4" Type="http://schemas.openxmlformats.org/officeDocument/2006/relationships/image" Target="../media/image69.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eoportal.karlsruhe.de/stadtplan/?query=Stadtplan_POIs_Kinder_Jugendliche_3435_6%2C1=1" TargetMode="External"/><Relationship Id="rId3" Type="http://schemas.openxmlformats.org/officeDocument/2006/relationships/image" Target="../media/image70.png"/><Relationship Id="rId4" Type="http://schemas.openxmlformats.org/officeDocument/2006/relationships/hyperlink" Target="https://www.karlsruhe.de/b3/freizeit/gruenflaechen/kinderspielplaetze.de" TargetMode="Externa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tja.de/aktivspielplatz-nordweststadt/" TargetMode="External"/><Relationship Id="rId3" Type="http://schemas.openxmlformats.org/officeDocument/2006/relationships/image" Target="../media/image71.jp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google.com/search?client=firefox-b-d&amp;tbs=lf:1,lf_ui:1&amp;tbm=lcl&amp;q=kinderspielpl%C3%A4tze+karlsruhe&amp;rflfq=1&amp;num=10&amp;ved=2ahUKEwie3cyfpbL1AhW7RvEDHQBvAPIQtgN6BAgPEAQ" TargetMode="External"/><Relationship Id="rId3" Type="http://schemas.openxmlformats.org/officeDocument/2006/relationships/image" Target="../media/image7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google.com/search?client=firefox-b-d&amp;q=kinderspielpl%C3%A4tze%20karlsruhe&amp;tbs=lf:1,lf_ui:1&amp;tbm=lcl&amp;rflfq=1&amp;num=10&amp;rldimm=12429979751792246033&amp;lqi=ChxraW5kZXJzcGllbHBsw6R0emUga2FybHNydWhlWh4iHGtpbmRlcnNwaWVscGzDpHR6ZSBrYXJsc3J1aGWSAQpwbGF5Z3JvdW5kqgEaEAEqFiISa2luZGVyc3BpZWxwbMOkdHplKAU&amp;phdesc=GpLqt7X1G_k&amp;ved=2ahUKEwie3cyfpbL1AhW7RvEDHQBvAPIQvS56BAgPEDE&amp;rlst=f#rlfi=hd:;si:12429979751792246033,l,ChxraW5kZXJzcGllbHBsw6R0emUga2FybHNydWhlWh4iHGtpbmRlcnNwaWVscGzDpHR6ZSBrYXJsc3J1aGWSAQpwbGF5Z3JvdW5kqgEaEAEqFiISa2luZGVyc3BpZWxwbMOkdHplKAU,y,GpLqt7X1G_k;mv:[[49.090051937233284,8.584387697021487],[48.92249470877124,8.069403566162112],null,[49.00634380000001,8.3268956315918],12]" TargetMode="External"/><Relationship Id="rId3" Type="http://schemas.openxmlformats.org/officeDocument/2006/relationships/image" Target="../media/image7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google.com/search?client=firefox-b-d&amp;q=kinderspielpl%C3%A4tze+karlsruhe&amp;tbs=lf:1,lf_ui:1&amp;tbm=lcl&amp;rflfq=1&amp;num=10&amp;rldimm=12429979751792246033&amp;lqi=ChxraW5kZXJzcGllbHBsw6R0emUga2FybHNydWhlWh4iHGtpbmRlcnNwaWVscGzDpHR6ZSBrYXJsc3J1aGWSAQpwbGF5Z3JvdW5kqgEaEAEqFiISa2luZGVyc3BpZWxwbMOkdHplKAU&amp;phdesc=GpLqt7X1G_k&amp;ved=2ahUKEwie3cyfpbL1AhW7RvEDHQBvAPIQvS56BAgPEDE&amp;rlst=f#rlfi=hd:;si:12429979751792246033,l,ChxraW5kZXJzcGllbHBsw6R0emUga2FybHNydWhlWh4iHGtpbmRlcnNwaWVscGzDpHR6ZSBrYXJsc3J1aGWSAQpwbGF5Z3JvdW5kqgEaEAEqFiISa2luZGVyc3BpZWxwbMOkdHplKAU,y,GpLqt7X1G_k;mv:[[49.0617266,8.5001108],[48.9579893,8.3435461]];tbs:lrf:!1m4!1u3!2m2!3m1!1e1!1m4!1u2!2m2!2m1!1e1!2m1!1e2!2m1!1e3!3sIAE,lf:1,lf_ui:1" TargetMode="External"/><Relationship Id="rId3" Type="http://schemas.openxmlformats.org/officeDocument/2006/relationships/image" Target="../media/image74.png"/><Relationship Id="rId4" Type="http://schemas.openxmlformats.org/officeDocument/2006/relationships/image" Target="../media/image75.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 Id="rId3" Type="http://schemas.openxmlformats.org/officeDocument/2006/relationships/image" Target="../media/image7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rlsruhe.de/b4/stadtentwicklung/umfanaprog/urbanaudit2019/index_html" TargetMode="External"/><Relationship Id="rId3" Type="http://schemas.openxmlformats.org/officeDocument/2006/relationships/hyperlink" Target="https://www.karlsruhe.de/b4/stadtentwicklung/umfanaprog/urbanaudit2019/HF_sections/content/ZZomuBCGjwaxNg/Lebensqualit%C3%A4t%20in%20Karlsruhe%20im%20St%C3%A4dtevergleich%202019.pdf" TargetMode="External"/><Relationship Id="rId4" Type="http://schemas.openxmlformats.org/officeDocument/2006/relationships/hyperlink" Target="https://www.karlsruhe.de/b4/stadtentwicklung/umfanaprog/urbanaudit2019/HF_sections/content/ZZomuBGd5hAxco/Lebensqualit%C3%A4t%20in%20Karlsruhe%20im%20St%C3%A4dtevergleich%202019_Anhangtabellen.pdf" TargetMode="External"/><Relationship Id="rId5" Type="http://schemas.openxmlformats.org/officeDocument/2006/relationships/image" Target="../media/image4.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karlsruhe.de/b4/stadtverwaltung/stadtfinanzen/HF_sections/rightColumn/ZZnHo74Z7EvE4K/ZZoNfGFjN3XdW8/HHPlan2021.pdf" TargetMode="External"/><Relationship Id="rId3" Type="http://schemas.openxmlformats.org/officeDocument/2006/relationships/image" Target="../media/image77.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rlsruhe.de/b3/freizeit/gruenflaechen/kinderspielplaetze.de"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9.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genesis.destatis.de/genesis/online" TargetMode="External"/><Relationship Id="rId3" Type="http://schemas.openxmlformats.org/officeDocument/2006/relationships/image" Target="../media/image13.png"/><Relationship Id="rId4" Type="http://schemas.openxmlformats.org/officeDocument/2006/relationships/hyperlink" Target="http://web5.karlsruhe.de/Stadtentwicklung/statistik/pdf/2020/2020-bautaetigkeit.pdf" TargetMode="External"/><Relationship Id="rId5" Type="http://schemas.openxmlformats.org/officeDocument/2006/relationships/image" Target="../media/image14.png"/><Relationship Id="rId6" Type="http://schemas.openxmlformats.org/officeDocument/2006/relationships/hyperlink" Target="http://web5.karlsruhe.de/Stadtentwicklung/statistik/pdf/2020/2020-daten-und-fakten.pdf" TargetMode="External"/><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ctrTitle" hasCustomPrompt="0"/>
          </p:nvPr>
        </p:nvSpPr>
        <p:spPr bwMode="auto"/>
        <p:txBody>
          <a:bodyPr>
            <a:normAutofit/>
          </a:bodyPr>
          <a:lstStyle/>
          <a:p>
            <a:pPr>
              <a:defRPr/>
            </a:pPr>
            <a:r>
              <a:rPr lang="de-DE" sz="3600"/>
              <a:t>Stories zu Offenen Verwaltungsdaten</a:t>
            </a:r>
            <a:br>
              <a:rPr lang="de-DE" sz="3600"/>
            </a:br>
            <a:br>
              <a:rPr lang="de-DE" sz="3600"/>
            </a:br>
            <a:endParaRPr lang="de-DE" sz="3600"/>
          </a:p>
        </p:txBody>
      </p:sp>
      <p:sp>
        <p:nvSpPr>
          <p:cNvPr id="5" name="Untertitel 2" hidden="0"/>
          <p:cNvSpPr>
            <a:spLocks noGrp="1"/>
          </p:cNvSpPr>
          <p:nvPr isPhoto="0" userDrawn="0">
            <p:ph type="subTitle" idx="1" hasCustomPrompt="0"/>
          </p:nvPr>
        </p:nvSpPr>
        <p:spPr bwMode="auto"/>
        <p:txBody>
          <a:bodyPr/>
          <a:lstStyle/>
          <a:p>
            <a:pPr>
              <a:defRPr/>
            </a:pPr>
            <a:endParaRPr lang="de-DE"/>
          </a:p>
          <a:p>
            <a:pPr>
              <a:defRPr/>
            </a:pPr>
            <a:r>
              <a:rPr lang="de-DE"/>
              <a:t>Arbeitsmeetings vom 20.01.2022, …</a:t>
            </a:r>
            <a:endParaRPr/>
          </a:p>
          <a:p>
            <a:pPr>
              <a:defRPr/>
            </a:pPr>
            <a:r>
              <a:rPr lang="de-DE"/>
              <a:t>zur Vorbereitung des ODD 2022</a:t>
            </a:r>
            <a:endParaRPr/>
          </a:p>
          <a:p>
            <a:pPr>
              <a:defRPr/>
            </a:pPr>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b="1" u="sng">
                <a:hlinkClick r:id="rId2" tooltip="https://www.karlsruhe.de/b4/stadtentwicklung/umfanaprog.de"/>
              </a:rPr>
              <a:t>Umfragen, Analysen, Prognosen</a:t>
            </a:r>
            <a:endParaRPr lang="de-DE"/>
          </a:p>
        </p:txBody>
      </p:sp>
      <p:sp>
        <p:nvSpPr>
          <p:cNvPr id="5"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10</a:t>
            </a:fld>
            <a:endParaRPr lang="de-DE"/>
          </a:p>
        </p:txBody>
      </p:sp>
      <p:pic>
        <p:nvPicPr>
          <p:cNvPr id="6" name="Grafik 4" hidden="0">
            <a:hlinkClick r:id="rId3"/>
          </p:cNvPr>
          <p:cNvPicPr>
            <a:picLocks noChangeAspect="1"/>
          </p:cNvPicPr>
          <p:nvPr isPhoto="0" userDrawn="0"/>
        </p:nvPicPr>
        <p:blipFill>
          <a:blip r:embed="rId4"/>
          <a:stretch/>
        </p:blipFill>
        <p:spPr bwMode="auto">
          <a:xfrm>
            <a:off x="838200" y="2276669"/>
            <a:ext cx="2240237" cy="3170658"/>
          </a:xfrm>
          <a:prstGeom prst="rect">
            <a:avLst/>
          </a:prstGeom>
        </p:spPr>
      </p:pic>
      <p:sp>
        <p:nvSpPr>
          <p:cNvPr id="7" name="Textfeld 5" hidden="0"/>
          <p:cNvSpPr txBox="1"/>
          <p:nvPr isPhoto="0" userDrawn="0"/>
        </p:nvSpPr>
        <p:spPr bwMode="auto">
          <a:xfrm>
            <a:off x="838200" y="5309118"/>
            <a:ext cx="2147596" cy="461665"/>
          </a:xfrm>
          <a:prstGeom prst="rect">
            <a:avLst/>
          </a:prstGeom>
          <a:noFill/>
        </p:spPr>
        <p:txBody>
          <a:bodyPr wrap="square" rtlCol="0">
            <a:spAutoFit/>
          </a:bodyPr>
          <a:lstStyle/>
          <a:p>
            <a:pPr>
              <a:defRPr/>
            </a:pPr>
            <a:r>
              <a:rPr lang="de-DE" sz="800" u="sng">
                <a:hlinkClick r:id="rId5" tooltip="https://www.karlsruhe.de/b4/stadtentwicklung/umfanaprog/Familienumfrage2017/HF_sections/content/ZZoat5QY1NQCVn/Familien%20in%20Karlsruhe%202017.pdf"/>
              </a:rPr>
              <a:t>Familien in Karlsruhe 2017 (PDF, 8.62 MB)</a:t>
            </a:r>
            <a:endParaRPr lang="de-DE" sz="800"/>
          </a:p>
          <a:p>
            <a:pPr>
              <a:defRPr/>
            </a:pPr>
            <a:r>
              <a:rPr lang="de-DE" sz="800" u="sng">
                <a:hlinkClick r:id="rId6" tooltip="https://www.karlsruhe.de/b4/stadtentwicklung/umfanaprog/Familienumfrage2017/HF_sections/content/ZZoat5UmujPdl6/Familien%20in%20Karlsruhe%202017%20-%20Anhangtabellen.pdf"/>
              </a:rPr>
              <a:t>Familien in Karlsruhe 2017 - </a:t>
            </a:r>
            <a:r>
              <a:rPr lang="de-DE" sz="800" u="sng">
                <a:hlinkClick r:id="rId6" tooltip="https://www.karlsruhe.de/b4/stadtentwicklung/umfanaprog/Familienumfrage2017/HF_sections/content/ZZoat5UmujPdl6/Familien%20in%20Karlsruhe%202017%20-%20Anhangtabellen.pdf"/>
              </a:rPr>
              <a:t>Anhangtabellen</a:t>
            </a:r>
            <a:r>
              <a:rPr lang="de-DE" sz="800" u="sng">
                <a:hlinkClick r:id="rId6" tooltip="https://www.karlsruhe.de/b4/stadtentwicklung/umfanaprog/Familienumfrage2017/HF_sections/content/ZZoat5UmujPdl6/Familien%20in%20Karlsruhe%202017%20-%20Anhangtabellen.pdf"/>
              </a:rPr>
              <a:t> (PDF, 9.40 MB)</a:t>
            </a:r>
            <a:endParaRPr lang="de-DE" sz="800"/>
          </a:p>
        </p:txBody>
      </p:sp>
      <p:pic>
        <p:nvPicPr>
          <p:cNvPr id="8" name="Grafik 7" hidden="0">
            <a:hlinkClick r:id="rId7"/>
          </p:cNvPr>
          <p:cNvPicPr>
            <a:picLocks noChangeAspect="1"/>
          </p:cNvPicPr>
          <p:nvPr isPhoto="0" userDrawn="0"/>
        </p:nvPicPr>
        <p:blipFill>
          <a:blip r:embed="rId8"/>
          <a:stretch/>
        </p:blipFill>
        <p:spPr bwMode="auto">
          <a:xfrm>
            <a:off x="3193736" y="2276669"/>
            <a:ext cx="2071535" cy="3032449"/>
          </a:xfrm>
          <a:prstGeom prst="rect">
            <a:avLst/>
          </a:prstGeom>
        </p:spPr>
      </p:pic>
      <p:sp>
        <p:nvSpPr>
          <p:cNvPr id="9" name="Textfeld 8" hidden="0"/>
          <p:cNvSpPr txBox="1"/>
          <p:nvPr isPhoto="0" userDrawn="0"/>
        </p:nvSpPr>
        <p:spPr bwMode="auto">
          <a:xfrm>
            <a:off x="3025034" y="5278050"/>
            <a:ext cx="2240237" cy="338554"/>
          </a:xfrm>
          <a:prstGeom prst="rect">
            <a:avLst/>
          </a:prstGeom>
          <a:noFill/>
        </p:spPr>
        <p:txBody>
          <a:bodyPr wrap="square" rtlCol="0">
            <a:spAutoFit/>
          </a:bodyPr>
          <a:lstStyle/>
          <a:p>
            <a:pPr>
              <a:defRPr/>
            </a:pPr>
            <a:r>
              <a:rPr lang="de-DE" sz="800" u="sng">
                <a:hlinkClick r:id="rId9" tooltip="https://www.karlsruhe.de/b4/stadtentwicklung/umfanaprog/nahversorgung2016/HF_sections/content/ZZoackdLSTTuyg/Nahversorgung%20in%20den%20Stadtteilen%202006%20bis%202016.pdf"/>
              </a:rPr>
              <a:t>Nahversorgung in den Stadtteilen 2006 bis 2016 (PDF, 10.89 MB)</a:t>
            </a:r>
            <a:endParaRPr lang="de-DE" sz="800"/>
          </a:p>
        </p:txBody>
      </p:sp>
      <p:pic>
        <p:nvPicPr>
          <p:cNvPr id="10" name="Grafik 10" hidden="0">
            <a:hlinkClick r:id="rId10"/>
          </p:cNvPr>
          <p:cNvPicPr>
            <a:picLocks noChangeAspect="1"/>
          </p:cNvPicPr>
          <p:nvPr isPhoto="0" userDrawn="0"/>
        </p:nvPicPr>
        <p:blipFill>
          <a:blip r:embed="rId11"/>
          <a:stretch/>
        </p:blipFill>
        <p:spPr bwMode="auto">
          <a:xfrm>
            <a:off x="5454785" y="2276669"/>
            <a:ext cx="2240237" cy="3169935"/>
          </a:xfrm>
          <a:prstGeom prst="rect">
            <a:avLst/>
          </a:prstGeom>
        </p:spPr>
      </p:pic>
      <p:sp>
        <p:nvSpPr>
          <p:cNvPr id="11" name="Textfeld 11" hidden="0"/>
          <p:cNvSpPr txBox="1"/>
          <p:nvPr isPhoto="0" userDrawn="0"/>
        </p:nvSpPr>
        <p:spPr bwMode="auto">
          <a:xfrm>
            <a:off x="5454785" y="5616604"/>
            <a:ext cx="2317615" cy="338554"/>
          </a:xfrm>
          <a:prstGeom prst="rect">
            <a:avLst/>
          </a:prstGeom>
          <a:noFill/>
        </p:spPr>
        <p:txBody>
          <a:bodyPr wrap="square" rtlCol="0">
            <a:spAutoFit/>
          </a:bodyPr>
          <a:lstStyle/>
          <a:p>
            <a:pPr>
              <a:defRPr/>
            </a:pPr>
            <a:r>
              <a:rPr lang="de-DE" sz="800" b="1" u="sng">
                <a:hlinkClick r:id="rId12" tooltip="https://web5.karlsruhe.de/Stadtentwicklung/statistik/pdf/mietspiegel/karlsruher-mietspiegel-2021.pdf"/>
              </a:rPr>
              <a:t>Karlsruher Mietspiegel 2021</a:t>
            </a:r>
            <a:r>
              <a:rPr lang="de-DE" sz="800" u="sng">
                <a:hlinkClick r:id="rId12" tooltip="https://web5.karlsruhe.de/Stadtentwicklung/statistik/pdf/mietspiegel/karlsruher-mietspiegel-2021.pdf"/>
              </a:rPr>
              <a:t> (PDF, 3,9 MB)</a:t>
            </a:r>
            <a:endParaRPr lang="de-DE" sz="800"/>
          </a:p>
          <a:p>
            <a:pPr>
              <a:defRPr/>
            </a:pPr>
            <a:r>
              <a:rPr lang="de-DE" sz="800" b="1" u="sng">
                <a:hlinkClick r:id="rId13" tooltip="https://web5.karlsruhe.de/Stadtentwicklung/statistik/pdf/mietspiegel/karlsruher-mietspiegel-2019.pdf"/>
              </a:rPr>
              <a:t>Karlsruher Mietspiegel 2019</a:t>
            </a:r>
            <a:r>
              <a:rPr lang="de-DE" sz="800" u="sng">
                <a:hlinkClick r:id="rId13" tooltip="https://web5.karlsruhe.de/Stadtentwicklung/statistik/pdf/mietspiegel/karlsruher-mietspiegel-2019.pdf"/>
              </a:rPr>
              <a:t> (PDF, 8,4 MB)</a:t>
            </a:r>
            <a:endParaRPr lang="de-DE" sz="800"/>
          </a:p>
        </p:txBody>
      </p:sp>
      <p:pic>
        <p:nvPicPr>
          <p:cNvPr id="12" name="Grafik 13" hidden="0">
            <a:hlinkClick r:id="rId14"/>
          </p:cNvPr>
          <p:cNvPicPr>
            <a:picLocks noChangeAspect="1"/>
          </p:cNvPicPr>
          <p:nvPr isPhoto="0" userDrawn="0"/>
        </p:nvPicPr>
        <p:blipFill>
          <a:blip r:embed="rId15"/>
          <a:stretch/>
        </p:blipFill>
        <p:spPr bwMode="auto">
          <a:xfrm>
            <a:off x="8010524" y="2276669"/>
            <a:ext cx="2248181" cy="3169935"/>
          </a:xfrm>
          <a:prstGeom prst="rect">
            <a:avLst/>
          </a:prstGeom>
        </p:spPr>
      </p:pic>
      <p:sp>
        <p:nvSpPr>
          <p:cNvPr id="13" name="Textfeld 14" hidden="0"/>
          <p:cNvSpPr txBox="1"/>
          <p:nvPr isPhoto="0" userDrawn="0"/>
        </p:nvSpPr>
        <p:spPr bwMode="auto">
          <a:xfrm>
            <a:off x="8010524" y="5446604"/>
            <a:ext cx="2230864" cy="215444"/>
          </a:xfrm>
          <a:prstGeom prst="rect">
            <a:avLst/>
          </a:prstGeom>
          <a:noFill/>
        </p:spPr>
        <p:txBody>
          <a:bodyPr wrap="square" rtlCol="0">
            <a:spAutoFit/>
          </a:bodyPr>
          <a:lstStyle/>
          <a:p>
            <a:pPr>
              <a:defRPr/>
            </a:pPr>
            <a:r>
              <a:rPr lang="de-DE" sz="800" u="sng">
                <a:hlinkClick r:id="rId16" tooltip="https://www.karlsruhe.de/b4/stadtentwicklung/umfanaprog/buergerbeteiligung2017/HF_sections/content/ZZoauaqTlw4tlv/Buergerbeteiligung%202017.pdf"/>
              </a:rPr>
              <a:t>Bürgerbeteiligung (PDF, 2.67 MB)</a:t>
            </a:r>
            <a:endParaRPr lang="de-DE" sz="8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b="1" u="sng">
                <a:hlinkClick r:id="rId2" tooltip="https://www.karlsruhe.de/b4/stadtentwicklung/umfanaprog.de"/>
              </a:rPr>
              <a:t>Umfragen, Analysen, Prognosen</a:t>
            </a:r>
            <a:endParaRPr lang="de-DE"/>
          </a:p>
        </p:txBody>
      </p:sp>
      <p:pic>
        <p:nvPicPr>
          <p:cNvPr id="5" name="Grafik 3" hidden="0">
            <a:hlinkClick r:id="rId3"/>
          </p:cNvPr>
          <p:cNvPicPr>
            <a:picLocks noChangeAspect="1"/>
          </p:cNvPicPr>
          <p:nvPr isPhoto="0" userDrawn="0"/>
        </p:nvPicPr>
        <p:blipFill>
          <a:blip r:embed="rId4"/>
          <a:stretch/>
        </p:blipFill>
        <p:spPr bwMode="auto">
          <a:xfrm>
            <a:off x="838200" y="2526869"/>
            <a:ext cx="2499870" cy="3536302"/>
          </a:xfrm>
          <a:prstGeom prst="rect">
            <a:avLst/>
          </a:prstGeom>
        </p:spPr>
      </p:pic>
      <p:sp>
        <p:nvSpPr>
          <p:cNvPr id="6" name="Textfeld 6" hidden="0">
            <a:hlinkClick r:id="rId5"/>
          </p:cNvPr>
          <p:cNvSpPr txBox="1"/>
          <p:nvPr isPhoto="0" userDrawn="0"/>
        </p:nvSpPr>
        <p:spPr bwMode="auto">
          <a:xfrm>
            <a:off x="838200" y="1942094"/>
            <a:ext cx="4525347" cy="584775"/>
          </a:xfrm>
          <a:prstGeom prst="rect">
            <a:avLst/>
          </a:prstGeom>
          <a:noFill/>
        </p:spPr>
        <p:txBody>
          <a:bodyPr wrap="square" rtlCol="0">
            <a:spAutoFit/>
          </a:bodyPr>
          <a:lstStyle/>
          <a:p>
            <a:pPr>
              <a:defRPr/>
            </a:pPr>
            <a:r>
              <a:rPr lang="de-DE" sz="1600"/>
              <a:t>Gutach­ter­aus­schuss: </a:t>
            </a:r>
            <a:endParaRPr/>
          </a:p>
          <a:p>
            <a:pPr>
              <a:defRPr/>
            </a:pPr>
            <a:r>
              <a:rPr lang="de-DE" sz="1600" b="1"/>
              <a:t>Immobilienmarktbericht</a:t>
            </a:r>
            <a:endParaRPr/>
          </a:p>
        </p:txBody>
      </p:sp>
      <p:sp>
        <p:nvSpPr>
          <p:cNvPr id="7"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11</a:t>
            </a:fld>
            <a:endParaRPr lang="de-DE"/>
          </a:p>
        </p:txBody>
      </p:sp>
      <p:pic>
        <p:nvPicPr>
          <p:cNvPr id="8" name="Grafik 12" hidden="0">
            <a:hlinkClick r:id="rId6"/>
          </p:cNvPr>
          <p:cNvPicPr>
            <a:picLocks noChangeAspect="1"/>
          </p:cNvPicPr>
          <p:nvPr isPhoto="0" userDrawn="0"/>
        </p:nvPicPr>
        <p:blipFill>
          <a:blip r:embed="rId7"/>
          <a:stretch/>
        </p:blipFill>
        <p:spPr bwMode="auto">
          <a:xfrm>
            <a:off x="3554422" y="2526869"/>
            <a:ext cx="2385562" cy="3370079"/>
          </a:xfrm>
          <a:prstGeom prst="rect">
            <a:avLst/>
          </a:prstGeom>
        </p:spPr>
      </p:pic>
      <p:pic>
        <p:nvPicPr>
          <p:cNvPr id="9" name="Grafik 14" hidden="0">
            <a:hlinkClick r:id="rId8"/>
          </p:cNvPr>
          <p:cNvPicPr>
            <a:picLocks noChangeAspect="1"/>
          </p:cNvPicPr>
          <p:nvPr isPhoto="0" userDrawn="0"/>
        </p:nvPicPr>
        <p:blipFill>
          <a:blip r:embed="rId9"/>
          <a:stretch/>
        </p:blipFill>
        <p:spPr bwMode="auto">
          <a:xfrm>
            <a:off x="6252018" y="2234481"/>
            <a:ext cx="2382885" cy="3370080"/>
          </a:xfrm>
          <a:prstGeom prst="rect">
            <a:avLst/>
          </a:prstGeom>
        </p:spPr>
      </p:pic>
      <p:pic>
        <p:nvPicPr>
          <p:cNvPr id="10" name="Grafik 16" hidden="0">
            <a:hlinkClick r:id="rId10"/>
          </p:cNvPr>
          <p:cNvPicPr>
            <a:picLocks noChangeAspect="1"/>
          </p:cNvPicPr>
          <p:nvPr isPhoto="0" userDrawn="0"/>
        </p:nvPicPr>
        <p:blipFill>
          <a:blip r:embed="rId11"/>
          <a:stretch/>
        </p:blipFill>
        <p:spPr bwMode="auto">
          <a:xfrm>
            <a:off x="8968238" y="2234481"/>
            <a:ext cx="2385562" cy="33700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000"/>
              <a:t>Familienumfrage 2017</a:t>
            </a:r>
            <a:br>
              <a:rPr lang="de-DE" sz="2000"/>
            </a:br>
            <a:r>
              <a:rPr lang="de-DE" sz="2000"/>
              <a:t>Lebenssituation, Einschätzungen und Kinderbetreuungsbedarf</a:t>
            </a:r>
            <a:br>
              <a:rPr lang="de-DE" sz="2000"/>
            </a:br>
            <a:r>
              <a:rPr lang="de-DE" sz="1200" b="1"/>
              <a:t>Stadt Karlsruhe Amt für Stadtentwicklung</a:t>
            </a:r>
            <a:endParaRPr/>
          </a:p>
        </p:txBody>
      </p:sp>
      <p:sp>
        <p:nvSpPr>
          <p:cNvPr id="5"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12</a:t>
            </a:fld>
            <a:endParaRPr lang="de-DE"/>
          </a:p>
        </p:txBody>
      </p:sp>
      <p:pic>
        <p:nvPicPr>
          <p:cNvPr id="6" name="Grafik 3" hidden="0">
            <a:hlinkClick r:id="rId2"/>
          </p:cNvPr>
          <p:cNvPicPr>
            <a:picLocks noChangeAspect="1"/>
          </p:cNvPicPr>
          <p:nvPr isPhoto="0" userDrawn="0"/>
        </p:nvPicPr>
        <p:blipFill>
          <a:blip r:embed="rId3"/>
          <a:stretch/>
        </p:blipFill>
        <p:spPr bwMode="auto">
          <a:xfrm>
            <a:off x="838200" y="1747837"/>
            <a:ext cx="7896225" cy="4791075"/>
          </a:xfrm>
          <a:prstGeom prst="rect">
            <a:avLst/>
          </a:prstGeom>
        </p:spPr>
      </p:pic>
      <p:sp>
        <p:nvSpPr>
          <p:cNvPr id="7" name="Rechteck 4" hidden="0"/>
          <p:cNvSpPr/>
          <p:nvPr isPhoto="0" userDrawn="0"/>
        </p:nvSpPr>
        <p:spPr bwMode="auto">
          <a:xfrm>
            <a:off x="9106679" y="5271796"/>
            <a:ext cx="2416628" cy="79310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de-DE" sz="800">
                <a:solidFill>
                  <a:schemeClr val="tx1"/>
                </a:solidFill>
              </a:rPr>
              <a:t>© Stadt Karlsruhe</a:t>
            </a:r>
            <a:br>
              <a:rPr lang="de-DE" sz="800">
                <a:solidFill>
                  <a:schemeClr val="tx1"/>
                </a:solidFill>
              </a:rPr>
            </a:br>
            <a:r>
              <a:rPr lang="de-DE" sz="800">
                <a:solidFill>
                  <a:schemeClr val="tx1"/>
                </a:solidFill>
              </a:rPr>
              <a:t>Alle Rechte vorbehalten. Ohne ausdrückliche Genehmigung des Herausgebers ist es nicht gestattet, diese Veröffentlichung oder Teile daraus zu vervielfältigen oder in elektronischen Systemen anzubieten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endParaRPr lang="de-DE"/>
          </a:p>
        </p:txBody>
      </p:sp>
      <p:sp>
        <p:nvSpPr>
          <p:cNvPr id="5"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13</a:t>
            </a:fld>
            <a:endParaRPr lang="de-DE"/>
          </a:p>
        </p:txBody>
      </p:sp>
      <p:pic>
        <p:nvPicPr>
          <p:cNvPr id="6" name="Grafik 3" hidden="0"/>
          <p:cNvPicPr>
            <a:picLocks noChangeAspect="1"/>
          </p:cNvPicPr>
          <p:nvPr isPhoto="0" userDrawn="0"/>
        </p:nvPicPr>
        <p:blipFill>
          <a:blip r:embed="rId2"/>
          <a:stretch/>
        </p:blipFill>
        <p:spPr bwMode="auto">
          <a:xfrm>
            <a:off x="2224087" y="395287"/>
            <a:ext cx="7743825" cy="6067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Auf Nachhaltigkeit bauen</a:t>
            </a:r>
            <a:endParaRPr/>
          </a:p>
        </p:txBody>
      </p:sp>
      <p:sp>
        <p:nvSpPr>
          <p:cNvPr id="5" name="Inhaltsplatzhalter 5" hidden="0"/>
          <p:cNvSpPr>
            <a:spLocks noGrp="1"/>
          </p:cNvSpPr>
          <p:nvPr isPhoto="0" userDrawn="0">
            <p:ph idx="1" hasCustomPrompt="0"/>
          </p:nvPr>
        </p:nvSpPr>
        <p:spPr bwMode="auto">
          <a:xfrm>
            <a:off x="8610598" y="1825625"/>
            <a:ext cx="2743201" cy="4351338"/>
          </a:xfrm>
        </p:spPr>
        <p:txBody>
          <a:bodyPr>
            <a:normAutofit/>
          </a:bodyPr>
          <a:lstStyle/>
          <a:p>
            <a:pPr marL="0" indent="0">
              <a:buNone/>
              <a:defRPr/>
            </a:pPr>
            <a:r>
              <a:rPr lang="en-US" sz="1800" b="1"/>
              <a:t>WISSENSARCHI­TEKTUR – Laboratory of Knowledge Architecture</a:t>
            </a:r>
            <a:endParaRPr/>
          </a:p>
          <a:p>
            <a:pPr marL="0" indent="0">
              <a:buNone/>
              <a:defRPr/>
            </a:pPr>
            <a:r>
              <a:rPr lang="de-DE" sz="1800" u="sng">
                <a:hlinkClick r:id="rId2" tooltip="https://tu-dresden.de/bu/architektur/wa#intro"/>
              </a:rPr>
              <a:t>https://tu-dresden.de/bu/architektur/wa#intro</a:t>
            </a:r>
            <a:r>
              <a:rPr lang="de-DE" sz="1800"/>
              <a:t> </a:t>
            </a:r>
            <a:endParaRPr/>
          </a:p>
        </p:txBody>
      </p:sp>
      <p:sp>
        <p:nvSpPr>
          <p:cNvPr id="6"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14</a:t>
            </a:fld>
            <a:endParaRPr lang="de-DE"/>
          </a:p>
        </p:txBody>
      </p:sp>
      <p:pic>
        <p:nvPicPr>
          <p:cNvPr id="7" name="Grafik 4" hidden="0">
            <a:hlinkClick r:id="rId3"/>
          </p:cNvPr>
          <p:cNvPicPr>
            <a:picLocks noChangeAspect="1"/>
          </p:cNvPicPr>
          <p:nvPr isPhoto="0" userDrawn="0"/>
        </p:nvPicPr>
        <p:blipFill>
          <a:blip r:embed="rId4"/>
          <a:stretch/>
        </p:blipFill>
        <p:spPr bwMode="auto">
          <a:xfrm>
            <a:off x="838200" y="2041863"/>
            <a:ext cx="7330983" cy="4123678"/>
          </a:xfrm>
          <a:prstGeom prst="rect">
            <a:avLst/>
          </a:prstGeom>
        </p:spPr>
      </p:pic>
      <p:pic>
        <p:nvPicPr>
          <p:cNvPr id="8" name="Grafik 6" hidden="0">
            <a:hlinkClick r:id="rId2"/>
          </p:cNvPr>
          <p:cNvPicPr>
            <a:picLocks noChangeAspect="1"/>
          </p:cNvPicPr>
          <p:nvPr isPhoto="0" userDrawn="0"/>
        </p:nvPicPr>
        <p:blipFill>
          <a:blip r:embed="rId5"/>
          <a:stretch/>
        </p:blipFill>
        <p:spPr bwMode="auto">
          <a:xfrm>
            <a:off x="8255491" y="3680348"/>
            <a:ext cx="3293813" cy="11579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Kultur</a:t>
            </a:r>
            <a:endParaRPr/>
          </a:p>
        </p:txBody>
      </p:sp>
      <p:sp>
        <p:nvSpPr>
          <p:cNvPr id="5" name="Inhaltsplatzhalter 3" hidden="0"/>
          <p:cNvSpPr>
            <a:spLocks noGrp="1"/>
          </p:cNvSpPr>
          <p:nvPr isPhoto="0" userDrawn="0">
            <p:ph idx="1" hasCustomPrompt="0"/>
          </p:nvPr>
        </p:nvSpPr>
        <p:spPr bwMode="auto"/>
        <p:txBody>
          <a:bodyPr/>
          <a:lstStyle/>
          <a:p>
            <a:pPr>
              <a:defRPr/>
            </a:pPr>
            <a:r>
              <a:rPr lang="de-DE"/>
              <a:t>Datenbank der Kulturdenkmale</a:t>
            </a:r>
            <a:endParaRPr/>
          </a:p>
          <a:p>
            <a:pPr lvl="1">
              <a:defRPr/>
            </a:pPr>
            <a:r>
              <a:rPr lang="de-DE" u="sng">
                <a:hlinkClick r:id="rId2" tooltip="https://web1.karlsruhe.de/db/kulturdenkmale/index.php?stadtteil=Hohenwettersbach&amp;vid=220"/>
              </a:rPr>
              <a:t>https://web1.karlsruhe.de/db/kulturdenkmale/index.php?stadtteil=Hohenwettersbach&amp;vid=220</a:t>
            </a:r>
            <a:endParaRPr lang="de-DE"/>
          </a:p>
          <a:p>
            <a:pPr>
              <a:defRPr/>
            </a:pPr>
            <a:r>
              <a:rPr lang="de-DE"/>
              <a:t>Musik in Karlsruhe - einst und heute</a:t>
            </a:r>
            <a:br>
              <a:rPr lang="de-DE"/>
            </a:br>
            <a:r>
              <a:rPr lang="de-DE"/>
              <a:t>17./18. Jahrhun­dert: Barocke Hofmusik </a:t>
            </a:r>
            <a:endParaRPr/>
          </a:p>
          <a:p>
            <a:pPr lvl="1">
              <a:defRPr/>
            </a:pPr>
            <a:r>
              <a:rPr lang="de-DE" u="sng">
                <a:hlinkClick r:id="rId3" tooltip="https://www.karlsruhe.de/b1/kultur/musik/musikgeschichte.de"/>
              </a:rPr>
              <a:t>https://www.karlsruhe.de/b1/kultur/musik/musikgeschichte.de</a:t>
            </a:r>
            <a:r>
              <a:rPr lang="de-DE"/>
              <a:t> </a:t>
            </a:r>
            <a:endParaRPr/>
          </a:p>
          <a:p>
            <a:pPr>
              <a:defRPr/>
            </a:pPr>
            <a:r>
              <a:rPr lang="de-DE"/>
              <a:t>Bürgerumfrage 2019: Nutzung kultureller Einrichtungen und Angebote in Karlsruhe 2019</a:t>
            </a:r>
            <a:endParaRPr/>
          </a:p>
          <a:p>
            <a:pPr lvl="1">
              <a:defRPr/>
            </a:pPr>
            <a:r>
              <a:rPr lang="de-DE" u="sng">
                <a:hlinkClick r:id="rId4" tooltip="https://www.karlsruhe.de/b4/stadtentwicklung/umfanaprog/buergerumfrage2019/"/>
              </a:rPr>
              <a:t>https://www.karlsruhe.de/b4/stadtentwicklung/umfanaprog/buergerumfrage2019/</a:t>
            </a:r>
            <a:r>
              <a:rPr lang="de-DE"/>
              <a:t> </a:t>
            </a:r>
            <a:endParaRPr/>
          </a:p>
          <a:p>
            <a:pPr>
              <a:defRPr/>
            </a:pPr>
            <a:endParaRPr lang="de-DE"/>
          </a:p>
        </p:txBody>
      </p:sp>
      <p:sp>
        <p:nvSpPr>
          <p:cNvPr id="6"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15</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a:t>Vergleich / Abgleich der Berichte von Land und Stadt</a:t>
            </a:r>
            <a:endParaRPr/>
          </a:p>
        </p:txBody>
      </p:sp>
      <p:sp>
        <p:nvSpPr>
          <p:cNvPr id="5" name="Inhaltsplatzhalter 2" hidden="0"/>
          <p:cNvSpPr>
            <a:spLocks noGrp="1"/>
          </p:cNvSpPr>
          <p:nvPr isPhoto="0" userDrawn="0">
            <p:ph idx="1" hasCustomPrompt="0"/>
          </p:nvPr>
        </p:nvSpPr>
        <p:spPr bwMode="auto"/>
        <p:txBody>
          <a:bodyPr>
            <a:normAutofit fontScale="55000" lnSpcReduction="20000"/>
          </a:bodyPr>
          <a:lstStyle/>
          <a:p>
            <a:pPr>
              <a:defRPr/>
            </a:pPr>
            <a:r>
              <a:rPr lang="de-DE" b="1"/>
              <a:t>Nachhaltigkeit soll ein zentrales Kriterium bei politischen Entscheidungen in Baden-Württemberg sein. Spezielle Indikatoren werden festgelegt, um Nachhaltigkeit messbar und überprüfbar zu machen.</a:t>
            </a:r>
            <a:endParaRPr/>
          </a:p>
          <a:p>
            <a:pPr lvl="1">
              <a:defRPr/>
            </a:pPr>
            <a:r>
              <a:rPr lang="de-DE" u="sng">
                <a:hlinkClick r:id="rId2" tooltip="https://www.nachhaltigkeitsstrategie.de/strategie/landesverwaltung/indikatoren"/>
              </a:rPr>
              <a:t>https://www.nachhaltigkeitsstrategie.de/strategie/landesverwaltung/indikatoren</a:t>
            </a:r>
            <a:endParaRPr lang="de-DE"/>
          </a:p>
          <a:p>
            <a:pPr>
              <a:defRPr/>
            </a:pPr>
            <a:r>
              <a:rPr lang="de-DE"/>
              <a:t>Indikatorenbericht</a:t>
            </a:r>
            <a:r>
              <a:rPr lang="de-DE"/>
              <a:t> BW</a:t>
            </a:r>
            <a:endParaRPr/>
          </a:p>
          <a:p>
            <a:pPr lvl="1">
              <a:defRPr/>
            </a:pPr>
            <a:r>
              <a:rPr lang="de-DE" u="sng">
                <a:hlinkClick r:id="rId3" tooltip="https://www.nachhaltigkeitsstrategie.de/fileadmin/Downloads/Publikationen/Strategie/Indikatorenberichte/N-Strategie_Indikatorenbericht-2019_BF.pdf"/>
              </a:rPr>
              <a:t>https://www.nachhaltigkeitsstrategie.de/fileadmin/Downloads/Publikationen/Strategie/Indikatorenberichte/N-Strategie_Indikatorenbericht-2019_BF.pdf</a:t>
            </a:r>
            <a:endParaRPr lang="de-DE"/>
          </a:p>
          <a:p>
            <a:pPr>
              <a:defRPr/>
            </a:pPr>
            <a:r>
              <a:rPr lang="de-DE"/>
              <a:t>Nachbarschaftsverband-karlsruhe</a:t>
            </a:r>
            <a:endParaRPr/>
          </a:p>
          <a:p>
            <a:pPr lvl="1">
              <a:defRPr/>
            </a:pPr>
            <a:r>
              <a:rPr lang="de-DE"/>
              <a:t>Flächennutzungsplan 2030 - 2. Entwurf</a:t>
            </a:r>
            <a:br>
              <a:rPr lang="de-DE"/>
            </a:br>
            <a:r>
              <a:rPr lang="de-DE"/>
              <a:t>Umweltbericht</a:t>
            </a:r>
            <a:endParaRPr/>
          </a:p>
          <a:p>
            <a:pPr lvl="1">
              <a:defRPr/>
            </a:pPr>
            <a:r>
              <a:rPr lang="de-DE" u="sng">
                <a:hlinkClick r:id="rId4" tooltip="https://www.nachbarschaftsverband-karlsruhe.de/b3/fnp_2030/beschraenktebeteiligung/HF_sections/content/1585568707078/ZZo8DfF7NP0yaM/5_FNP_2030_Umweltbericht_2.%20Entwurf.pdf"/>
              </a:rPr>
              <a:t>https://www.nachbarschaftsverband-karlsruhe.de/b3/fnp_2030/beschraenktebeteiligung/HF_sections/content/1585568707078/ZZo8DfF7NP0yaM/5_FNP_2030_Umweltbericht_2.%20Entwurf.pdf</a:t>
            </a:r>
            <a:endParaRPr lang="de-DE"/>
          </a:p>
          <a:p>
            <a:pPr>
              <a:defRPr/>
            </a:pPr>
            <a:r>
              <a:rPr lang="de-DE"/>
              <a:t>Stadt Karlsruhe</a:t>
            </a:r>
            <a:endParaRPr/>
          </a:p>
          <a:p>
            <a:pPr lvl="1">
              <a:defRPr/>
            </a:pPr>
            <a:endParaRPr lang="de-DE"/>
          </a:p>
          <a:p>
            <a:pPr>
              <a:defRPr/>
            </a:pPr>
            <a:r>
              <a:rPr lang="de-DE"/>
              <a:t>Stadtwerke Karlsruhe</a:t>
            </a:r>
            <a:endParaRPr/>
          </a:p>
          <a:p>
            <a:pPr>
              <a:defRPr/>
            </a:pPr>
            <a:r>
              <a:rPr lang="de-DE"/>
              <a:t>Umwelterklärung</a:t>
            </a:r>
            <a:br>
              <a:rPr lang="de-DE"/>
            </a:br>
            <a:r>
              <a:rPr lang="de-DE"/>
              <a:t>2020mit Klimareport und Energiebericht</a:t>
            </a:r>
            <a:br>
              <a:rPr lang="de-DE"/>
            </a:br>
            <a:r>
              <a:rPr lang="de-DE"/>
              <a:t>Aktualisierte Kennzahlen</a:t>
            </a:r>
            <a:endParaRPr/>
          </a:p>
          <a:p>
            <a:pPr lvl="1">
              <a:defRPr/>
            </a:pPr>
            <a:r>
              <a:rPr lang="de-DE" u="sng">
                <a:hlinkClick r:id="rId5" tooltip="https://www.stadtwerke-karlsruhe.de/wMedia/docs/service/infomaterial/publikationen/umwelterklaerungen/Umwelterklaerung_2020.pdf"/>
              </a:rPr>
              <a:t>https://www.stadtwerke-karlsruhe.de/wMedia/docs/service/infomaterial/publikationen/umwelterklaerungen/Umwelterklaerung_2020.pdf</a:t>
            </a:r>
            <a:r>
              <a:rPr lang="de-DE"/>
              <a:t> </a:t>
            </a:r>
            <a:endParaRPr/>
          </a:p>
          <a:p>
            <a:pPr>
              <a:defRPr/>
            </a:pPr>
            <a:endParaRPr lang="de-DE"/>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16</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b="1"/>
              <a:t>Länderinitiative Kernindikatoren - LIKI </a:t>
            </a:r>
            <a:endParaRPr lang="de-DE"/>
          </a:p>
        </p:txBody>
      </p:sp>
      <p:sp>
        <p:nvSpPr>
          <p:cNvPr id="5" name="Inhaltsplatzhalter 2" hidden="0"/>
          <p:cNvSpPr>
            <a:spLocks noGrp="1"/>
          </p:cNvSpPr>
          <p:nvPr isPhoto="0" userDrawn="0">
            <p:ph idx="1" hasCustomPrompt="0"/>
          </p:nvPr>
        </p:nvSpPr>
        <p:spPr bwMode="auto"/>
        <p:txBody>
          <a:bodyPr/>
          <a:lstStyle/>
          <a:p>
            <a:pPr>
              <a:defRPr/>
            </a:pPr>
            <a:endParaRPr lang="de-DE"/>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17</a:t>
            </a:fld>
            <a:endParaRPr lang="de-DE"/>
          </a:p>
        </p:txBody>
      </p:sp>
      <p:pic>
        <p:nvPicPr>
          <p:cNvPr id="7" name="Grafik 4" hidden="0">
            <a:hlinkClick r:id="rId2"/>
          </p:cNvPr>
          <p:cNvPicPr>
            <a:picLocks noChangeAspect="1"/>
          </p:cNvPicPr>
          <p:nvPr isPhoto="0" userDrawn="0"/>
        </p:nvPicPr>
        <p:blipFill>
          <a:blip r:embed="rId3"/>
          <a:stretch/>
        </p:blipFill>
        <p:spPr bwMode="auto">
          <a:xfrm>
            <a:off x="2152954" y="157162"/>
            <a:ext cx="5238750" cy="6543675"/>
          </a:xfrm>
          <a:prstGeom prst="rect">
            <a:avLst/>
          </a:prstGeom>
        </p:spPr>
      </p:pic>
      <p:pic>
        <p:nvPicPr>
          <p:cNvPr id="8" name="Grafik 5" hidden="0">
            <a:hlinkClick r:id="rId4"/>
          </p:cNvPr>
          <p:cNvPicPr>
            <a:picLocks noChangeAspect="1"/>
          </p:cNvPicPr>
          <p:nvPr isPhoto="0" userDrawn="0"/>
        </p:nvPicPr>
        <p:blipFill>
          <a:blip r:embed="rId5"/>
          <a:stretch/>
        </p:blipFill>
        <p:spPr bwMode="auto">
          <a:xfrm>
            <a:off x="7391704" y="365125"/>
            <a:ext cx="4086225" cy="5895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Nachhaltigkeit / Klima</a:t>
            </a:r>
            <a:endParaRPr/>
          </a:p>
        </p:txBody>
      </p:sp>
      <p:sp>
        <p:nvSpPr>
          <p:cNvPr id="5" name="Inhaltsplatzhalter 3" hidden="0"/>
          <p:cNvSpPr>
            <a:spLocks noGrp="1"/>
          </p:cNvSpPr>
          <p:nvPr isPhoto="0" userDrawn="0">
            <p:ph idx="1" hasCustomPrompt="0"/>
          </p:nvPr>
        </p:nvSpPr>
        <p:spPr bwMode="auto"/>
        <p:txBody>
          <a:bodyPr>
            <a:normAutofit fontScale="92500" lnSpcReduction="10000"/>
          </a:bodyPr>
          <a:lstStyle/>
          <a:p>
            <a:pPr marL="0" indent="0">
              <a:buNone/>
              <a:defRPr/>
            </a:pPr>
            <a:r>
              <a:rPr lang="de-DE" sz="2000" b="1"/>
              <a:t>Nachhaltigkeitsindikatoren</a:t>
            </a:r>
            <a:endParaRPr/>
          </a:p>
          <a:p>
            <a:pPr>
              <a:defRPr/>
            </a:pPr>
            <a:endParaRPr lang="de-DE" sz="2000" b="1"/>
          </a:p>
          <a:p>
            <a:pPr>
              <a:defRPr/>
            </a:pPr>
            <a:endParaRPr lang="de-DE" sz="2000"/>
          </a:p>
          <a:p>
            <a:pPr>
              <a:defRPr/>
            </a:pPr>
            <a:endParaRPr lang="de-DE" sz="2000"/>
          </a:p>
          <a:p>
            <a:pPr>
              <a:defRPr/>
            </a:pPr>
            <a:endParaRPr lang="de-DE" sz="2000"/>
          </a:p>
          <a:p>
            <a:pPr>
              <a:defRPr/>
            </a:pPr>
            <a:endParaRPr lang="de-DE" sz="2000"/>
          </a:p>
          <a:p>
            <a:pPr>
              <a:defRPr/>
            </a:pPr>
            <a:endParaRPr lang="de-DE" sz="2000"/>
          </a:p>
          <a:p>
            <a:pPr>
              <a:defRPr/>
            </a:pPr>
            <a:endParaRPr lang="de-DE" sz="2000"/>
          </a:p>
          <a:p>
            <a:pPr marL="0" indent="0">
              <a:buNone/>
              <a:defRPr/>
            </a:pPr>
            <a:r>
              <a:rPr lang="de-DE" sz="2000" b="1"/>
              <a:t>Nachhaltigkeits­strategien der Bundesländer</a:t>
            </a:r>
            <a:endParaRPr/>
          </a:p>
          <a:p>
            <a:pPr>
              <a:defRPr/>
            </a:pPr>
            <a:r>
              <a:rPr lang="de-DE" sz="2000"/>
              <a:t>Neben der Bundesregierung verfügt die Mehrzahl der Bundesländer über eigene Nachhaltigkeitsstrategien. Einige Landesregierungen haben diese bereits an den globalen Nachhaltigkeitszielen der Agenda 2030 ausgerichtet; in anderen Bundesländern gibt es Bestrebungen zur Anpassung oder Erarbeitung einer länderspezifischen Nachhaltigkeitsstrategie.</a:t>
            </a:r>
            <a:endParaRPr/>
          </a:p>
        </p:txBody>
      </p:sp>
      <p:sp>
        <p:nvSpPr>
          <p:cNvPr id="6"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18</a:t>
            </a:fld>
            <a:endParaRPr lang="de-DE"/>
          </a:p>
        </p:txBody>
      </p:sp>
      <p:pic>
        <p:nvPicPr>
          <p:cNvPr id="7" name="Grafik 4" hidden="0">
            <a:hlinkClick r:id="rId2"/>
          </p:cNvPr>
          <p:cNvPicPr>
            <a:picLocks noChangeAspect="1"/>
          </p:cNvPicPr>
          <p:nvPr isPhoto="0" userDrawn="0"/>
        </p:nvPicPr>
        <p:blipFill>
          <a:blip r:embed="rId3"/>
          <a:stretch/>
        </p:blipFill>
        <p:spPr bwMode="auto">
          <a:xfrm>
            <a:off x="2719387" y="2347912"/>
            <a:ext cx="6753225" cy="21621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Nachhaltigkeit / Klima</a:t>
            </a:r>
            <a:endParaRPr/>
          </a:p>
        </p:txBody>
      </p:sp>
      <p:sp>
        <p:nvSpPr>
          <p:cNvPr id="5" name="Inhaltsplatzhalter 3" hidden="0"/>
          <p:cNvSpPr>
            <a:spLocks noGrp="1"/>
          </p:cNvSpPr>
          <p:nvPr isPhoto="0" userDrawn="0">
            <p:ph idx="1" hasCustomPrompt="0"/>
          </p:nvPr>
        </p:nvSpPr>
        <p:spPr bwMode="auto"/>
        <p:txBody>
          <a:bodyPr>
            <a:normAutofit fontScale="92500" lnSpcReduction="10000"/>
          </a:bodyPr>
          <a:lstStyle/>
          <a:p>
            <a:pPr marL="0" indent="0">
              <a:buNone/>
              <a:defRPr/>
            </a:pPr>
            <a:r>
              <a:rPr lang="de-DE" sz="2000" b="1"/>
              <a:t>Nachhaltigkeitsindikatoren</a:t>
            </a:r>
            <a:endParaRPr/>
          </a:p>
          <a:p>
            <a:pPr>
              <a:defRPr/>
            </a:pPr>
            <a:endParaRPr lang="de-DE" sz="2000" b="1"/>
          </a:p>
          <a:p>
            <a:pPr>
              <a:defRPr/>
            </a:pPr>
            <a:endParaRPr lang="de-DE" sz="2000"/>
          </a:p>
          <a:p>
            <a:pPr>
              <a:defRPr/>
            </a:pPr>
            <a:endParaRPr lang="de-DE" sz="2000"/>
          </a:p>
          <a:p>
            <a:pPr>
              <a:defRPr/>
            </a:pPr>
            <a:endParaRPr lang="de-DE" sz="2000"/>
          </a:p>
          <a:p>
            <a:pPr>
              <a:defRPr/>
            </a:pPr>
            <a:endParaRPr lang="de-DE" sz="2000"/>
          </a:p>
          <a:p>
            <a:pPr>
              <a:defRPr/>
            </a:pPr>
            <a:endParaRPr lang="de-DE" sz="2000"/>
          </a:p>
          <a:p>
            <a:pPr>
              <a:defRPr/>
            </a:pPr>
            <a:endParaRPr lang="de-DE" sz="2000"/>
          </a:p>
          <a:p>
            <a:pPr marL="0" indent="0">
              <a:buNone/>
              <a:defRPr/>
            </a:pPr>
            <a:r>
              <a:rPr lang="de-DE" sz="2000" b="1"/>
              <a:t>Nachhaltigkeits­strategien der Bundesländer</a:t>
            </a:r>
            <a:endParaRPr/>
          </a:p>
          <a:p>
            <a:pPr>
              <a:defRPr/>
            </a:pPr>
            <a:r>
              <a:rPr lang="de-DE" sz="2000"/>
              <a:t>Neben der Bundesregierung verfügt die Mehrzahl der Bundesländer über eigene Nachhaltigkeitsstrategien. Einige Landesregierungen haben diese bereits an den globalen Nachhaltigkeitszielen der Agenda 2030 ausgerichtet; in anderen Bundesländern gibt es Bestrebungen zur Anpassung oder Erarbeitung einer länderspezifischen Nachhaltigkeitsstrategie.</a:t>
            </a:r>
            <a:endParaRPr/>
          </a:p>
        </p:txBody>
      </p:sp>
      <p:sp>
        <p:nvSpPr>
          <p:cNvPr id="6"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19</a:t>
            </a:fld>
            <a:endParaRPr lang="de-DE"/>
          </a:p>
        </p:txBody>
      </p:sp>
      <p:pic>
        <p:nvPicPr>
          <p:cNvPr id="7" name="Grafik 4" hidden="0">
            <a:hlinkClick r:id="rId2"/>
          </p:cNvPr>
          <p:cNvPicPr>
            <a:picLocks noChangeAspect="1"/>
          </p:cNvPicPr>
          <p:nvPr isPhoto="0" userDrawn="0"/>
        </p:nvPicPr>
        <p:blipFill>
          <a:blip r:embed="rId3"/>
          <a:stretch/>
        </p:blipFill>
        <p:spPr bwMode="auto">
          <a:xfrm>
            <a:off x="2719387" y="2347912"/>
            <a:ext cx="6753225" cy="2162175"/>
          </a:xfrm>
          <a:prstGeom prst="rect">
            <a:avLst/>
          </a:prstGeom>
        </p:spPr>
      </p:pic>
      <p:pic>
        <p:nvPicPr>
          <p:cNvPr id="8" name="Grafik 5" hidden="0">
            <a:hlinkClick r:id="rId2"/>
          </p:cNvPr>
          <p:cNvPicPr>
            <a:picLocks noChangeAspect="1"/>
          </p:cNvPicPr>
          <p:nvPr isPhoto="0" userDrawn="0"/>
        </p:nvPicPr>
        <p:blipFill>
          <a:blip r:embed="rId4"/>
          <a:stretch/>
        </p:blipFill>
        <p:spPr bwMode="auto">
          <a:xfrm>
            <a:off x="923730" y="1520009"/>
            <a:ext cx="7834490" cy="4836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7" hidden="0"/>
          <p:cNvSpPr>
            <a:spLocks noGrp="1"/>
          </p:cNvSpPr>
          <p:nvPr isPhoto="0" userDrawn="0">
            <p:ph type="title" hasCustomPrompt="0"/>
          </p:nvPr>
        </p:nvSpPr>
        <p:spPr bwMode="auto">
          <a:xfrm>
            <a:off x="838200" y="365125"/>
            <a:ext cx="10515600" cy="1325563"/>
          </a:xfrm>
        </p:spPr>
        <p:txBody>
          <a:bodyPr>
            <a:normAutofit/>
          </a:bodyPr>
          <a:lstStyle/>
          <a:p>
            <a:pPr>
              <a:defRPr/>
            </a:pPr>
            <a:r>
              <a:rPr lang="de-DE" sz="2800" b="1"/>
              <a:t>Offene Verwaltungsdaten – eine Perspektive von Bürgerinnen und Bürgern</a:t>
            </a:r>
            <a:endParaRPr lang="de-DE" sz="2800"/>
          </a:p>
        </p:txBody>
      </p:sp>
      <p:sp>
        <p:nvSpPr>
          <p:cNvPr id="5" name="Rechteck 8" hidden="0"/>
          <p:cNvSpPr/>
          <p:nvPr isPhoto="0" userDrawn="0"/>
        </p:nvSpPr>
        <p:spPr bwMode="auto">
          <a:xfrm>
            <a:off x="5039264" y="2083513"/>
            <a:ext cx="6314536" cy="203991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de-DE">
                <a:solidFill>
                  <a:schemeClr val="tx1"/>
                </a:solidFill>
              </a:rPr>
              <a:t>Viele Kommunen publizieren Verwaltungsdaten als maschinenlesbare Daten im Internet. Dieses Angebot ist für Bürgerinnen und Bürger Chance und Herausforderung zugleich. </a:t>
            </a:r>
            <a:endParaRPr/>
          </a:p>
          <a:p>
            <a:pPr>
              <a:defRPr/>
            </a:pPr>
            <a:r>
              <a:rPr lang="de-DE">
                <a:solidFill>
                  <a:schemeClr val="tx1"/>
                </a:solidFill>
              </a:rPr>
              <a:t>Die Nutzung der Daten erweitert ihren Aktionsraum hinsichtlich von Engagement und Partizipation, sie erfordert jedoch auch digitale Kompetenz.</a:t>
            </a:r>
            <a:endParaRPr/>
          </a:p>
        </p:txBody>
      </p:sp>
      <p:sp>
        <p:nvSpPr>
          <p:cNvPr id="6" name="Sprechblase: rechteckig mit abgerundeten Ecken 11" hidden="0"/>
          <p:cNvSpPr/>
          <p:nvPr isPhoto="0" userDrawn="0"/>
        </p:nvSpPr>
        <p:spPr bwMode="auto">
          <a:xfrm>
            <a:off x="4566409" y="4239196"/>
            <a:ext cx="6314536" cy="1806457"/>
          </a:xfrm>
          <a:prstGeom prst="wedgeRoundRectCallout">
            <a:avLst>
              <a:gd name="adj1" fmla="val 27675"/>
              <a:gd name="adj2" fmla="val -6524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r>
              <a:rPr lang="de-DE">
                <a:solidFill>
                  <a:schemeClr val="tx1"/>
                </a:solidFill>
              </a:rPr>
              <a:t>„Dieses Angebot rich­tet sich in erster Linie an inter­es­sierte Spezia­lis­ten, die mit den Daten Projekte verwirk­li­chen wollen, welche dann auch für die Allge­mein­heit inter­essant sein können.“ </a:t>
            </a:r>
            <a:endParaRPr/>
          </a:p>
          <a:p>
            <a:pPr>
              <a:defRPr/>
            </a:pPr>
            <a:r>
              <a:rPr lang="de-DE" sz="1100" u="sng">
                <a:solidFill>
                  <a:schemeClr val="tx1"/>
                </a:solidFill>
                <a:hlinkClick r:id="rId3" tooltip="https://www.karlsruhe.de/b4/transparenz.de"/>
              </a:rPr>
              <a:t>https://www.karlsruhe.de/b4/transparenz.de</a:t>
            </a:r>
            <a:r>
              <a:rPr lang="de-DE" sz="1100">
                <a:solidFill>
                  <a:schemeClr val="tx1"/>
                </a:solidFill>
              </a:rPr>
              <a:t> </a:t>
            </a:r>
            <a:endParaRPr/>
          </a:p>
          <a:p>
            <a:pPr>
              <a:defRPr/>
            </a:pPr>
            <a:r>
              <a:rPr lang="de-DE">
                <a:solidFill>
                  <a:schemeClr val="tx1"/>
                </a:solidFill>
              </a:rPr>
              <a:t>Sind Bürger/innen dadurch „abgehängt“? </a:t>
            </a:r>
            <a:endParaRPr/>
          </a:p>
        </p:txBody>
      </p:sp>
      <p:sp>
        <p:nvSpPr>
          <p:cNvPr id="7" name="Foliennummernplatzhalter 12" hidden="0"/>
          <p:cNvSpPr>
            <a:spLocks noGrp="1"/>
          </p:cNvSpPr>
          <p:nvPr isPhoto="0" userDrawn="0">
            <p:ph type="sldNum" sz="quarter" idx="12" hasCustomPrompt="0"/>
          </p:nvPr>
        </p:nvSpPr>
        <p:spPr bwMode="auto"/>
        <p:txBody>
          <a:bodyPr/>
          <a:lstStyle/>
          <a:p>
            <a:pPr>
              <a:defRPr/>
            </a:pPr>
            <a:fld id="{F39942CB-2524-4DBA-A148-46EFAB2F4080}" type="slidenum">
              <a:rPr lang="de-DE"/>
              <a:t>2</a:t>
            </a:fld>
            <a:endParaRPr lang="de-DE"/>
          </a:p>
        </p:txBody>
      </p:sp>
      <p:pic>
        <p:nvPicPr>
          <p:cNvPr id="8" name="Grafik 15" hidden="0"/>
          <p:cNvPicPr>
            <a:picLocks noChangeAspect="1"/>
          </p:cNvPicPr>
          <p:nvPr isPhoto="0" userDrawn="0"/>
        </p:nvPicPr>
        <p:blipFill>
          <a:blip r:embed="rId4"/>
          <a:stretch/>
        </p:blipFill>
        <p:spPr bwMode="auto">
          <a:xfrm>
            <a:off x="838200" y="2821745"/>
            <a:ext cx="3717442" cy="2162694"/>
          </a:xfrm>
          <a:prstGeom prst="rect">
            <a:avLst/>
          </a:prstGeom>
        </p:spPr>
      </p:pic>
      <p:sp>
        <p:nvSpPr>
          <p:cNvPr id="9" name="Rechteck 9" hidden="0"/>
          <p:cNvSpPr/>
          <p:nvPr isPhoto="0" userDrawn="0"/>
        </p:nvSpPr>
        <p:spPr bwMode="auto">
          <a:xfrm>
            <a:off x="838200" y="2083513"/>
            <a:ext cx="3717442" cy="61741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de-DE">
                <a:solidFill>
                  <a:schemeClr val="tx1"/>
                </a:solidFill>
              </a:rPr>
              <a:t>Das Transparenzportal der Stadt Karlsruhe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b="1"/>
              <a:t>Nachhaltigkeitsstrategien der Bundesländer</a:t>
            </a:r>
            <a:endParaRPr lang="de-DE"/>
          </a:p>
        </p:txBody>
      </p:sp>
      <p:sp>
        <p:nvSpPr>
          <p:cNvPr id="5" name="Inhaltsplatzhalter 2" hidden="0"/>
          <p:cNvSpPr>
            <a:spLocks noGrp="1"/>
          </p:cNvSpPr>
          <p:nvPr isPhoto="0" userDrawn="0">
            <p:ph idx="1" hasCustomPrompt="0"/>
          </p:nvPr>
        </p:nvSpPr>
        <p:spPr bwMode="auto"/>
        <p:txBody>
          <a:bodyPr>
            <a:normAutofit/>
          </a:bodyPr>
          <a:lstStyle/>
          <a:p>
            <a:pPr>
              <a:defRPr/>
            </a:pPr>
            <a:r>
              <a:rPr lang="de-DE" sz="2000"/>
              <a:t>Neben der Bundesregierung verfügt die Mehrzahl der Bundesländer über eigene Nachhaltigkeitsstrategien. Einige Landesregierungen haben diese bereits an den globalen Nachhaltigkeitszielen der Agenda 2030 ausgerichtet; in anderen Bundesländern gibt es Bestrebungen zur Anpassung oder Erarbeitung einer länderspezifischen Nachhaltigkeitsstrategie.</a:t>
            </a:r>
            <a:endParaRPr/>
          </a:p>
          <a:p>
            <a:pPr>
              <a:defRPr/>
            </a:pPr>
            <a:r>
              <a:rPr lang="de-DE" sz="2000" b="1"/>
              <a:t>Baden-Württemberg</a:t>
            </a:r>
            <a:endParaRPr/>
          </a:p>
          <a:p>
            <a:pPr>
              <a:defRPr/>
            </a:pPr>
            <a:r>
              <a:rPr lang="de-DE" sz="2000"/>
              <a:t>Seit 2007 existiert eine Nachhaltigkeitsstrategie für das Bundesland Baden-Württemberg, welche 2011 neu aufgelegt wurde. Im Jahr 2014 erschien hierzu ein erster Bericht. Der aktuelle </a:t>
            </a:r>
            <a:r>
              <a:rPr lang="de-DE" sz="2000" u="sng">
                <a:hlinkClick r:id="rId2" tooltip="Externer Link Nachhaltig handeln BW (Öffnet neues Fenster)"/>
              </a:rPr>
              <a:t>Indikatorenbericht</a:t>
            </a:r>
            <a:r>
              <a:rPr lang="de-DE" sz="2000" u="sng">
                <a:hlinkClick r:id="rId2" tooltip="Externer Link Nachhaltig handeln BW (Öffnet neues Fenster)"/>
              </a:rPr>
              <a:t> 2019</a:t>
            </a:r>
            <a:r>
              <a:rPr lang="de-DE" sz="2000"/>
              <a:t> wurde von der Geschäftsstelle Nachhaltigkeitsstrategie im Ministerium für Umwelt, Klima und Energiewirtschaft Baden-Württemberg vorgelegt. Inhaltlich gliedert sich der </a:t>
            </a:r>
            <a:r>
              <a:rPr lang="de-DE" sz="2000"/>
              <a:t>Indikatorenbericht</a:t>
            </a:r>
            <a:r>
              <a:rPr lang="de-DE" sz="2000"/>
              <a:t> in drei Teile. Diese Themenbereiche werden mit 53 objektiven und sechs subjektive Indikatoren abgebildet. Das </a:t>
            </a:r>
            <a:r>
              <a:rPr lang="de-DE" sz="2000"/>
              <a:t>Indikatorenset</a:t>
            </a:r>
            <a:r>
              <a:rPr lang="de-DE" sz="2000"/>
              <a:t> wurde - im Vergleich zum Vorgängerbericht 2016 - inhaltlich deutlich geschärft. Es orientiert sich nun an den 17 Leitsätzen der nachhaltigen Entwicklung Baden-Württembergs. Das Statistische Landesamt Baden-Württemberg hat bei der Erstellung der </a:t>
            </a:r>
            <a:r>
              <a:rPr lang="de-DE" sz="2000"/>
              <a:t>Indikatorenberichte</a:t>
            </a:r>
            <a:r>
              <a:rPr lang="de-DE" sz="2000"/>
              <a:t> mitgewirkt.</a:t>
            </a:r>
            <a:endParaRPr/>
          </a:p>
          <a:p>
            <a:pPr>
              <a:defRPr/>
            </a:pPr>
            <a:endParaRPr lang="de-DE" sz="2000"/>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20</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b="1"/>
              <a:t>Brutvogelmonitoring</a:t>
            </a:r>
            <a:endParaRPr lang="de-DE" sz="2800"/>
          </a:p>
        </p:txBody>
      </p:sp>
      <p:sp>
        <p:nvSpPr>
          <p:cNvPr id="5" name="Inhaltsplatzhalter 2" hidden="0"/>
          <p:cNvSpPr>
            <a:spLocks noGrp="1"/>
          </p:cNvSpPr>
          <p:nvPr isPhoto="0" userDrawn="0">
            <p:ph idx="1" hasCustomPrompt="0"/>
          </p:nvPr>
        </p:nvSpPr>
        <p:spPr bwMode="auto"/>
        <p:txBody>
          <a:bodyPr>
            <a:normAutofit fontScale="55000" lnSpcReduction="20000"/>
          </a:bodyPr>
          <a:lstStyle/>
          <a:p>
            <a:pPr>
              <a:defRPr/>
            </a:pPr>
            <a:r>
              <a:rPr lang="de-DE"/>
              <a:t>Das </a:t>
            </a:r>
            <a:r>
              <a:rPr lang="de-DE"/>
              <a:t>Brutvogelmonitoring</a:t>
            </a:r>
            <a:r>
              <a:rPr lang="de-DE"/>
              <a:t> Baden-Württembergs ist ein Instrument zur Dokumentation der Entwicklungen unserer Vogelbestände. Es ist bedeutsam als Frühwarnsystem für Veränderungen und Gefährdungen der Vogelwelt und liefert einen wichtigen Indikator für den Zustand unserer Umwelt, so dass Handlungsbedarf zum Ergreifen von Schutzmaßnahmen frühzeitig erkennbar wird.</a:t>
            </a:r>
            <a:endParaRPr/>
          </a:p>
          <a:p>
            <a:pPr>
              <a:defRPr/>
            </a:pPr>
            <a:r>
              <a:rPr lang="de-DE"/>
              <a:t>Seit 1992 führt das Land Baden-Württemberg ein </a:t>
            </a:r>
            <a:r>
              <a:rPr lang="de-DE"/>
              <a:t>Brutvogelmonitoring</a:t>
            </a:r>
            <a:r>
              <a:rPr lang="de-DE"/>
              <a:t> zur Erfassung der "häufigeren" Vogelarten in der Normallandschaft durch. In den Jahren 1992 bis 1999 von der im Jahr 2001 zwischenzeitlich aufgelösten Staatlichen Vogelschutzwarte betreut, übernahm die Landesanstalt für Umweltschutz Baden-Württemberg (</a:t>
            </a:r>
            <a:r>
              <a:rPr lang="de-DE"/>
              <a:t>LfU</a:t>
            </a:r>
            <a:r>
              <a:rPr lang="de-DE"/>
              <a:t>) ab 2001 diese Aufgabe, die seit 2006 von der Landesanstalt für Umwelt, Messungen und Naturschutz Baden-Württemberg (LUBW) fortgeführt wird. Seit 2017 wird das </a:t>
            </a:r>
            <a:r>
              <a:rPr lang="de-DE"/>
              <a:t>Brutvogelmonitoring</a:t>
            </a:r>
            <a:r>
              <a:rPr lang="de-DE"/>
              <a:t> nunmehr in der wieder eingerichteten Staatlichen Vogelschutzwarte im Referat Artenschutz, Landschaftsplanung der LUBW betreut.</a:t>
            </a:r>
            <a:endParaRPr/>
          </a:p>
          <a:p>
            <a:pPr>
              <a:defRPr/>
            </a:pPr>
            <a:r>
              <a:rPr lang="de-DE"/>
              <a:t>In den Jahren 2003 und 2004 hat der Dachverband Deutscher </a:t>
            </a:r>
            <a:r>
              <a:rPr lang="de-DE"/>
              <a:t>Avifaunisten</a:t>
            </a:r>
            <a:r>
              <a:rPr lang="de-DE"/>
              <a:t> (DDA) im Auftrag des Bundesamtes für Naturschutz (</a:t>
            </a:r>
            <a:r>
              <a:rPr lang="de-DE"/>
              <a:t>BfN</a:t>
            </a:r>
            <a:r>
              <a:rPr lang="de-DE"/>
              <a:t>) eine bundesweite Methodik für das "Monitoring von Vogelarten in der Normallandschaft", das auf ehrenamtlicher Datenerhebung basiert, erarbeitet. In diesem Zusammenhang wurden vom Statistischen Bundesamt für Baden-Württemberg 405 von bundesweit 2637 Stichprobenflächen mit 1 km² Rastergröße ermittelt, die soweit fachlich sinnvoll auch die Grundlage für weitere </a:t>
            </a:r>
            <a:r>
              <a:rPr lang="de-DE"/>
              <a:t>Monitoringprogramme</a:t>
            </a:r>
            <a:r>
              <a:rPr lang="de-DE"/>
              <a:t> des Landes darstellen. Der Kern dieses Stichprobenpools besteht dabei aus 103 Flächen für das bundesweite Monitoring, die restlichen 302 Flächen dienen der landesweiten Repräsentativität.</a:t>
            </a:r>
            <a:endParaRPr/>
          </a:p>
          <a:p>
            <a:pPr>
              <a:defRPr/>
            </a:pPr>
            <a:r>
              <a:rPr lang="de-DE"/>
              <a:t>Durch Anwendung dieser bundesweit standardisierten Methodik einer Linienkartierung ist das </a:t>
            </a:r>
            <a:r>
              <a:rPr lang="de-DE"/>
              <a:t>Brutvogelmonitoring</a:t>
            </a:r>
            <a:r>
              <a:rPr lang="de-DE"/>
              <a:t> Baden-Württembergs nun Teil des nationalen "Monitorings von Vogelarten in der Normallandschaft". Die Daten münden in europaweite Projekte zur Trendberechnung und sind wichtiger Baustein für den "Atlas deutscher Brutvogelarten" (ADEBAR).</a:t>
            </a:r>
            <a:endParaRPr/>
          </a:p>
          <a:p>
            <a:pPr>
              <a:defRPr/>
            </a:pPr>
            <a:r>
              <a:rPr lang="de-DE"/>
              <a:t>Weitere Informationen erhalten Sie auf folgenden Internetseiten:</a:t>
            </a:r>
            <a:endParaRPr/>
          </a:p>
          <a:p>
            <a:pPr>
              <a:defRPr/>
            </a:pPr>
            <a:r>
              <a:rPr lang="de-DE" u="sng">
                <a:hlinkClick r:id="rId2" tooltip="Im neuen Fenster: Website des Dachverbands Deutscher Avifaunisten"/>
              </a:rPr>
              <a:t>Dachverband Deutscher </a:t>
            </a:r>
            <a:r>
              <a:rPr lang="de-DE" u="sng">
                <a:hlinkClick r:id="rId2" tooltip="Im neuen Fenster: Website des Dachverbands Deutscher Avifaunisten"/>
              </a:rPr>
              <a:t>Avifaunisten</a:t>
            </a:r>
            <a:endParaRPr lang="de-DE"/>
          </a:p>
          <a:p>
            <a:pPr>
              <a:defRPr/>
            </a:pPr>
            <a:r>
              <a:rPr lang="de-DE" u="sng">
                <a:hlinkClick r:id="rId3" tooltip="Im neuen Fenster: Website des NABU-Vogelschutzzentrums Mössingen"/>
              </a:rPr>
              <a:t>NABU-Vogelschutzzentrum Mössingen</a:t>
            </a:r>
            <a:endParaRPr lang="de-DE"/>
          </a:p>
          <a:p>
            <a:pPr>
              <a:defRPr/>
            </a:pPr>
            <a:endParaRPr lang="de-DE"/>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21</a:t>
            </a:fld>
            <a:endParaRPr lang="de-DE"/>
          </a:p>
        </p:txBody>
      </p:sp>
      <p:sp>
        <p:nvSpPr>
          <p:cNvPr id="7" name="Textfeld 4" hidden="0"/>
          <p:cNvSpPr txBox="1"/>
          <p:nvPr isPhoto="0" userDrawn="0"/>
        </p:nvSpPr>
        <p:spPr bwMode="auto">
          <a:xfrm>
            <a:off x="838200" y="6411954"/>
            <a:ext cx="5842518" cy="253916"/>
          </a:xfrm>
          <a:prstGeom prst="rect">
            <a:avLst/>
          </a:prstGeom>
          <a:noFill/>
        </p:spPr>
        <p:txBody>
          <a:bodyPr wrap="square" rtlCol="0">
            <a:spAutoFit/>
          </a:bodyPr>
          <a:lstStyle/>
          <a:p>
            <a:pPr>
              <a:defRPr/>
            </a:pPr>
            <a:r>
              <a:rPr lang="de-DE" sz="1050" u="sng">
                <a:hlinkClick r:id="rId4" tooltip="https://www.lubw.baden-wuerttemberg.de/natur-und-landschaft/brutvogelmonitoring"/>
              </a:rPr>
              <a:t>https://www.lubw.baden-wuerttemberg.de/natur-und-landschaft/brutvogelmonitoring</a:t>
            </a:r>
            <a:r>
              <a:rPr lang="de-DE" sz="105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a:t>Umweltökonomische Gesamtrechnungen der Länder</a:t>
            </a:r>
            <a:endParaRPr/>
          </a:p>
        </p:txBody>
      </p:sp>
      <p:sp>
        <p:nvSpPr>
          <p:cNvPr id="5" name="Inhaltsplatzhalter 2" hidden="0"/>
          <p:cNvSpPr>
            <a:spLocks noGrp="1"/>
          </p:cNvSpPr>
          <p:nvPr isPhoto="0" userDrawn="0">
            <p:ph idx="1" hasCustomPrompt="0"/>
          </p:nvPr>
        </p:nvSpPr>
        <p:spPr bwMode="auto"/>
        <p:txBody>
          <a:bodyPr/>
          <a:lstStyle/>
          <a:p>
            <a:pPr>
              <a:defRPr/>
            </a:pPr>
            <a:endParaRPr lang="de-DE"/>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22</a:t>
            </a:fld>
            <a:endParaRPr lang="de-DE"/>
          </a:p>
        </p:txBody>
      </p:sp>
      <p:pic>
        <p:nvPicPr>
          <p:cNvPr id="7" name="Grafik 4" hidden="0">
            <a:hlinkClick r:id="rId2"/>
          </p:cNvPr>
          <p:cNvPicPr>
            <a:picLocks noChangeAspect="1"/>
          </p:cNvPicPr>
          <p:nvPr isPhoto="0" userDrawn="0"/>
        </p:nvPicPr>
        <p:blipFill>
          <a:blip r:embed="rId3"/>
          <a:stretch/>
        </p:blipFill>
        <p:spPr bwMode="auto">
          <a:xfrm>
            <a:off x="838200" y="1840306"/>
            <a:ext cx="6200775" cy="3667125"/>
          </a:xfrm>
          <a:prstGeom prst="rect">
            <a:avLst/>
          </a:prstGeom>
        </p:spPr>
      </p:pic>
      <p:sp>
        <p:nvSpPr>
          <p:cNvPr id="8" name="Textfeld 5" hidden="0"/>
          <p:cNvSpPr txBox="1"/>
          <p:nvPr isPhoto="0" userDrawn="0"/>
        </p:nvSpPr>
        <p:spPr bwMode="auto">
          <a:xfrm>
            <a:off x="838200" y="6428792"/>
            <a:ext cx="5777204" cy="253916"/>
          </a:xfrm>
          <a:prstGeom prst="rect">
            <a:avLst/>
          </a:prstGeom>
          <a:noFill/>
        </p:spPr>
        <p:txBody>
          <a:bodyPr wrap="square" rtlCol="0">
            <a:spAutoFit/>
          </a:bodyPr>
          <a:lstStyle/>
          <a:p>
            <a:pPr>
              <a:defRPr/>
            </a:pPr>
            <a:r>
              <a:rPr lang="de-DE" sz="1050" u="sng">
                <a:hlinkClick r:id="rId4" tooltip="http://www.statistikportal.de/"/>
              </a:rPr>
              <a:t>www.statistikportal.de</a:t>
            </a:r>
            <a:r>
              <a:rPr lang="de-DE" sz="1050"/>
              <a:t> 	und 	</a:t>
            </a:r>
            <a:r>
              <a:rPr lang="de-DE" sz="1050" u="sng">
                <a:hlinkClick r:id="rId5" tooltip="http://www.ugrdl.de/"/>
              </a:rPr>
              <a:t>www.ugrdl.de</a:t>
            </a:r>
            <a:r>
              <a:rPr lang="de-DE" sz="105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a:t>Daten und Fakten</a:t>
            </a:r>
            <a:br>
              <a:rPr lang="de-DE" sz="2800"/>
            </a:br>
            <a:r>
              <a:rPr lang="de-DE" sz="2800"/>
              <a:t>2020</a:t>
            </a:r>
            <a:endParaRPr/>
          </a:p>
        </p:txBody>
      </p:sp>
      <p:pic>
        <p:nvPicPr>
          <p:cNvPr id="5" name="Grafik 3" hidden="0"/>
          <p:cNvPicPr>
            <a:picLocks noChangeAspect="1"/>
          </p:cNvPicPr>
          <p:nvPr isPhoto="0" userDrawn="0"/>
        </p:nvPicPr>
        <p:blipFill>
          <a:blip r:embed="rId2"/>
          <a:stretch/>
        </p:blipFill>
        <p:spPr bwMode="auto">
          <a:xfrm>
            <a:off x="770106" y="2178050"/>
            <a:ext cx="5495925" cy="4314825"/>
          </a:xfrm>
          <a:prstGeom prst="rect">
            <a:avLst/>
          </a:prstGeom>
        </p:spPr>
      </p:pic>
      <p:pic>
        <p:nvPicPr>
          <p:cNvPr id="6" name="Grafik 4" hidden="0"/>
          <p:cNvPicPr>
            <a:picLocks noChangeAspect="1"/>
          </p:cNvPicPr>
          <p:nvPr isPhoto="0" userDrawn="0"/>
        </p:nvPicPr>
        <p:blipFill>
          <a:blip r:embed="rId3"/>
          <a:stretch/>
        </p:blipFill>
        <p:spPr bwMode="auto">
          <a:xfrm>
            <a:off x="6334125" y="852808"/>
            <a:ext cx="5419725" cy="5448300"/>
          </a:xfrm>
          <a:prstGeom prst="rect">
            <a:avLst/>
          </a:prstGeom>
        </p:spPr>
      </p:pic>
      <p:pic>
        <p:nvPicPr>
          <p:cNvPr id="7" name="Grafik 5" hidden="0"/>
          <p:cNvPicPr>
            <a:picLocks noChangeAspect="1"/>
          </p:cNvPicPr>
          <p:nvPr isPhoto="0" userDrawn="0"/>
        </p:nvPicPr>
        <p:blipFill>
          <a:blip r:embed="rId4"/>
          <a:stretch/>
        </p:blipFill>
        <p:spPr bwMode="auto">
          <a:xfrm>
            <a:off x="770106" y="1463675"/>
            <a:ext cx="5438774" cy="714375"/>
          </a:xfrm>
          <a:prstGeom prst="rect">
            <a:avLst/>
          </a:prstGeom>
        </p:spPr>
      </p:pic>
      <p:sp>
        <p:nvSpPr>
          <p:cNvPr id="8" name="Foliennummernplatzhalter 6" hidden="0"/>
          <p:cNvSpPr>
            <a:spLocks noGrp="1"/>
          </p:cNvSpPr>
          <p:nvPr isPhoto="0" userDrawn="0">
            <p:ph type="sldNum" sz="quarter" idx="12" hasCustomPrompt="0"/>
          </p:nvPr>
        </p:nvSpPr>
        <p:spPr bwMode="auto"/>
        <p:txBody>
          <a:bodyPr/>
          <a:lstStyle/>
          <a:p>
            <a:pPr>
              <a:defRPr/>
            </a:pPr>
            <a:fld id="{8C5BA8A6-ED88-41AB-828A-0D1809737E4E}" type="slidenum">
              <a:rPr lang="de-DE"/>
              <a:t>23</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Daten und Fakten 2020</a:t>
            </a:r>
            <a:endParaRPr/>
          </a:p>
        </p:txBody>
      </p:sp>
      <p:pic>
        <p:nvPicPr>
          <p:cNvPr id="5" name="Grafik 2" hidden="0"/>
          <p:cNvPicPr>
            <a:picLocks noChangeAspect="1"/>
          </p:cNvPicPr>
          <p:nvPr isPhoto="0" userDrawn="0"/>
        </p:nvPicPr>
        <p:blipFill>
          <a:blip r:embed="rId2"/>
          <a:stretch/>
        </p:blipFill>
        <p:spPr bwMode="auto">
          <a:xfrm>
            <a:off x="838200" y="1690688"/>
            <a:ext cx="4676775" cy="4600575"/>
          </a:xfrm>
          <a:prstGeom prst="rect">
            <a:avLst/>
          </a:prstGeom>
        </p:spPr>
      </p:pic>
      <p:pic>
        <p:nvPicPr>
          <p:cNvPr id="6" name="Grafik 3" hidden="0"/>
          <p:cNvPicPr>
            <a:picLocks noChangeAspect="1"/>
          </p:cNvPicPr>
          <p:nvPr isPhoto="0" userDrawn="0"/>
        </p:nvPicPr>
        <p:blipFill>
          <a:blip r:embed="rId3"/>
          <a:stretch/>
        </p:blipFill>
        <p:spPr bwMode="auto">
          <a:xfrm>
            <a:off x="6096000" y="1757363"/>
            <a:ext cx="4610100" cy="4533900"/>
          </a:xfrm>
          <a:prstGeom prst="rect">
            <a:avLst/>
          </a:prstGeom>
        </p:spPr>
      </p:pic>
      <p:sp>
        <p:nvSpPr>
          <p:cNvPr id="7" name="Foliennummernplatzhalter 4" hidden="0"/>
          <p:cNvSpPr>
            <a:spLocks noGrp="1"/>
          </p:cNvSpPr>
          <p:nvPr isPhoto="0" userDrawn="0">
            <p:ph type="sldNum" sz="quarter" idx="12" hasCustomPrompt="0"/>
          </p:nvPr>
        </p:nvSpPr>
        <p:spPr bwMode="auto"/>
        <p:txBody>
          <a:bodyPr/>
          <a:lstStyle/>
          <a:p>
            <a:pPr>
              <a:defRPr/>
            </a:pPr>
            <a:fld id="{8C5BA8A6-ED88-41AB-828A-0D1809737E4E}" type="slidenum">
              <a:rPr lang="de-DE"/>
              <a:t>24</a:t>
            </a:fld>
            <a:endParaRPr lang="de-DE"/>
          </a:p>
        </p:txBody>
      </p:sp>
      <p:pic>
        <p:nvPicPr>
          <p:cNvPr id="8" name="Grafik 5" hidden="0"/>
          <p:cNvPicPr>
            <a:picLocks noChangeAspect="1"/>
          </p:cNvPicPr>
          <p:nvPr isPhoto="0" userDrawn="0"/>
        </p:nvPicPr>
        <p:blipFill>
          <a:blip r:embed="rId4"/>
          <a:stretch/>
        </p:blipFill>
        <p:spPr bwMode="auto">
          <a:xfrm>
            <a:off x="6280015" y="651669"/>
            <a:ext cx="5410200" cy="714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Daten und Fakten 2020</a:t>
            </a:r>
            <a:endParaRPr/>
          </a:p>
        </p:txBody>
      </p:sp>
      <p:pic>
        <p:nvPicPr>
          <p:cNvPr id="5" name="Grafik 2" hidden="0"/>
          <p:cNvPicPr>
            <a:picLocks noChangeAspect="1"/>
          </p:cNvPicPr>
          <p:nvPr isPhoto="0" userDrawn="0"/>
        </p:nvPicPr>
        <p:blipFill>
          <a:blip r:embed="rId2"/>
          <a:stretch/>
        </p:blipFill>
        <p:spPr bwMode="auto">
          <a:xfrm>
            <a:off x="838200" y="1549838"/>
            <a:ext cx="4724399" cy="4867274"/>
          </a:xfrm>
          <a:prstGeom prst="rect">
            <a:avLst/>
          </a:prstGeom>
        </p:spPr>
      </p:pic>
      <p:pic>
        <p:nvPicPr>
          <p:cNvPr id="6" name="Grafik 3" hidden="0"/>
          <p:cNvPicPr>
            <a:picLocks noChangeAspect="1"/>
          </p:cNvPicPr>
          <p:nvPr isPhoto="0" userDrawn="0"/>
        </p:nvPicPr>
        <p:blipFill>
          <a:blip r:embed="rId3"/>
          <a:stretch/>
        </p:blipFill>
        <p:spPr bwMode="auto">
          <a:xfrm>
            <a:off x="6262586" y="1027906"/>
            <a:ext cx="4686300" cy="5495925"/>
          </a:xfrm>
          <a:prstGeom prst="rect">
            <a:avLst/>
          </a:prstGeom>
        </p:spPr>
      </p:pic>
      <p:sp>
        <p:nvSpPr>
          <p:cNvPr id="7" name="Foliennummernplatzhalter 4" hidden="0"/>
          <p:cNvSpPr>
            <a:spLocks noGrp="1"/>
          </p:cNvSpPr>
          <p:nvPr isPhoto="0" userDrawn="0">
            <p:ph type="sldNum" sz="quarter" idx="12" hasCustomPrompt="0"/>
          </p:nvPr>
        </p:nvSpPr>
        <p:spPr bwMode="auto"/>
        <p:txBody>
          <a:bodyPr/>
          <a:lstStyle/>
          <a:p>
            <a:pPr>
              <a:defRPr/>
            </a:pPr>
            <a:fld id="{8C5BA8A6-ED88-41AB-828A-0D1809737E4E}" type="slidenum">
              <a:rPr lang="de-DE"/>
              <a:t>25</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Daten und Fakten 2020</a:t>
            </a:r>
            <a:endParaRPr/>
          </a:p>
        </p:txBody>
      </p:sp>
      <p:pic>
        <p:nvPicPr>
          <p:cNvPr id="5" name="Picture 2" descr="Datei:Fahrrad-Symbol 01 KMJ.png – Wikipedia" hidden="0"/>
          <p:cNvPicPr>
            <a:picLocks noChangeAspect="1" noChangeArrowheads="1"/>
          </p:cNvPicPr>
          <p:nvPr isPhoto="0" userDrawn="0"/>
        </p:nvPicPr>
        <p:blipFill>
          <a:blip r:embed="rId2"/>
          <a:stretch/>
        </p:blipFill>
        <p:spPr bwMode="auto">
          <a:xfrm>
            <a:off x="1106546" y="3047105"/>
            <a:ext cx="2733675" cy="1676400"/>
          </a:xfrm>
          <a:prstGeom prst="rect">
            <a:avLst/>
          </a:prstGeom>
          <a:noFill/>
        </p:spPr>
      </p:pic>
      <p:pic>
        <p:nvPicPr>
          <p:cNvPr id="6" name="Grafik 3" hidden="0"/>
          <p:cNvPicPr>
            <a:picLocks noChangeAspect="1"/>
          </p:cNvPicPr>
          <p:nvPr isPhoto="0" userDrawn="0"/>
        </p:nvPicPr>
        <p:blipFill>
          <a:blip r:embed="rId3"/>
          <a:stretch/>
        </p:blipFill>
        <p:spPr bwMode="auto">
          <a:xfrm>
            <a:off x="4815292" y="2027821"/>
            <a:ext cx="4295775" cy="752475"/>
          </a:xfrm>
          <a:prstGeom prst="rect">
            <a:avLst/>
          </a:prstGeom>
        </p:spPr>
      </p:pic>
      <p:pic>
        <p:nvPicPr>
          <p:cNvPr id="7" name="Grafik 4" hidden="0"/>
          <p:cNvPicPr>
            <a:picLocks noChangeAspect="1"/>
          </p:cNvPicPr>
          <p:nvPr isPhoto="0" userDrawn="0"/>
        </p:nvPicPr>
        <p:blipFill>
          <a:blip r:embed="rId4"/>
          <a:stretch/>
        </p:blipFill>
        <p:spPr bwMode="auto">
          <a:xfrm>
            <a:off x="5205817" y="3077580"/>
            <a:ext cx="3905250" cy="1000125"/>
          </a:xfrm>
          <a:prstGeom prst="rect">
            <a:avLst/>
          </a:prstGeom>
        </p:spPr>
      </p:pic>
      <p:sp>
        <p:nvSpPr>
          <p:cNvPr id="8" name="Textfeld 5" hidden="0"/>
          <p:cNvSpPr txBox="1"/>
          <p:nvPr isPhoto="0" userDrawn="0"/>
        </p:nvSpPr>
        <p:spPr bwMode="auto">
          <a:xfrm>
            <a:off x="838200" y="1867156"/>
            <a:ext cx="4525347" cy="646331"/>
          </a:xfrm>
          <a:prstGeom prst="rect">
            <a:avLst/>
          </a:prstGeom>
          <a:noFill/>
        </p:spPr>
        <p:txBody>
          <a:bodyPr wrap="square" rtlCol="0">
            <a:spAutoFit/>
          </a:bodyPr>
          <a:lstStyle/>
          <a:p>
            <a:pPr>
              <a:defRPr/>
            </a:pPr>
            <a:r>
              <a:rPr lang="de-DE" sz="3600" b="1"/>
              <a:t>Einträge zu Fahrrad</a:t>
            </a:r>
            <a:endParaRPr/>
          </a:p>
        </p:txBody>
      </p:sp>
      <p:sp>
        <p:nvSpPr>
          <p:cNvPr id="9" name="Foliennummernplatzhalter 6" hidden="0"/>
          <p:cNvSpPr>
            <a:spLocks noGrp="1"/>
          </p:cNvSpPr>
          <p:nvPr isPhoto="0" userDrawn="0">
            <p:ph type="sldNum" sz="quarter" idx="12" hasCustomPrompt="0"/>
          </p:nvPr>
        </p:nvSpPr>
        <p:spPr bwMode="auto"/>
        <p:txBody>
          <a:bodyPr/>
          <a:lstStyle/>
          <a:p>
            <a:pPr>
              <a:defRPr/>
            </a:pPr>
            <a:fld id="{8C5BA8A6-ED88-41AB-828A-0D1809737E4E}" type="slidenum">
              <a:rPr lang="de-DE"/>
              <a:t>26</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Daten und Fakten 2020</a:t>
            </a:r>
            <a:endParaRPr/>
          </a:p>
        </p:txBody>
      </p:sp>
      <p:pic>
        <p:nvPicPr>
          <p:cNvPr id="5" name="Grafik 2" hidden="0"/>
          <p:cNvPicPr>
            <a:picLocks noChangeAspect="1"/>
          </p:cNvPicPr>
          <p:nvPr isPhoto="0" userDrawn="0"/>
        </p:nvPicPr>
        <p:blipFill>
          <a:blip r:embed="rId2"/>
          <a:stretch/>
        </p:blipFill>
        <p:spPr bwMode="auto">
          <a:xfrm>
            <a:off x="723393" y="1879263"/>
            <a:ext cx="4752975" cy="4286250"/>
          </a:xfrm>
          <a:prstGeom prst="rect">
            <a:avLst/>
          </a:prstGeom>
        </p:spPr>
      </p:pic>
      <p:pic>
        <p:nvPicPr>
          <p:cNvPr id="6" name="Grafik 3" hidden="0"/>
          <p:cNvPicPr>
            <a:picLocks noChangeAspect="1"/>
          </p:cNvPicPr>
          <p:nvPr isPhoto="0" userDrawn="0"/>
        </p:nvPicPr>
        <p:blipFill>
          <a:blip r:embed="rId3"/>
          <a:stretch/>
        </p:blipFill>
        <p:spPr bwMode="auto">
          <a:xfrm>
            <a:off x="6715634" y="1231562"/>
            <a:ext cx="4657725" cy="4933950"/>
          </a:xfrm>
          <a:prstGeom prst="rect">
            <a:avLst/>
          </a:prstGeom>
        </p:spPr>
      </p:pic>
      <p:sp>
        <p:nvSpPr>
          <p:cNvPr id="7" name="Foliennummernplatzhalter 4" hidden="0"/>
          <p:cNvSpPr>
            <a:spLocks noGrp="1"/>
          </p:cNvSpPr>
          <p:nvPr isPhoto="0" userDrawn="0">
            <p:ph type="sldNum" sz="quarter" idx="12" hasCustomPrompt="0"/>
          </p:nvPr>
        </p:nvSpPr>
        <p:spPr bwMode="auto"/>
        <p:txBody>
          <a:bodyPr/>
          <a:lstStyle/>
          <a:p>
            <a:pPr>
              <a:defRPr/>
            </a:pPr>
            <a:fld id="{8C5BA8A6-ED88-41AB-828A-0D1809737E4E}" type="slidenum">
              <a:rPr lang="de-DE"/>
              <a:t>27</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Daten und Fakten 2020</a:t>
            </a:r>
            <a:endParaRPr/>
          </a:p>
        </p:txBody>
      </p:sp>
      <p:pic>
        <p:nvPicPr>
          <p:cNvPr id="5" name="Grafik 2" hidden="0"/>
          <p:cNvPicPr>
            <a:picLocks noChangeAspect="1"/>
          </p:cNvPicPr>
          <p:nvPr isPhoto="0" userDrawn="0"/>
        </p:nvPicPr>
        <p:blipFill>
          <a:blip r:embed="rId2"/>
          <a:stretch/>
        </p:blipFill>
        <p:spPr bwMode="auto">
          <a:xfrm>
            <a:off x="838200" y="1612867"/>
            <a:ext cx="3686175" cy="2200275"/>
          </a:xfrm>
          <a:prstGeom prst="rect">
            <a:avLst/>
          </a:prstGeom>
        </p:spPr>
      </p:pic>
      <p:pic>
        <p:nvPicPr>
          <p:cNvPr id="6" name="Grafik 3" hidden="0"/>
          <p:cNvPicPr>
            <a:picLocks noChangeAspect="1"/>
          </p:cNvPicPr>
          <p:nvPr isPhoto="0" userDrawn="0"/>
        </p:nvPicPr>
        <p:blipFill>
          <a:blip r:embed="rId3"/>
          <a:stretch/>
        </p:blipFill>
        <p:spPr bwMode="auto">
          <a:xfrm>
            <a:off x="6534351" y="1413213"/>
            <a:ext cx="3752850" cy="2552700"/>
          </a:xfrm>
          <a:prstGeom prst="rect">
            <a:avLst/>
          </a:prstGeom>
        </p:spPr>
      </p:pic>
      <p:pic>
        <p:nvPicPr>
          <p:cNvPr id="7" name="Grafik 4" hidden="0"/>
          <p:cNvPicPr>
            <a:picLocks noChangeAspect="1"/>
          </p:cNvPicPr>
          <p:nvPr isPhoto="0" userDrawn="0"/>
        </p:nvPicPr>
        <p:blipFill>
          <a:blip r:embed="rId4"/>
          <a:stretch/>
        </p:blipFill>
        <p:spPr bwMode="auto">
          <a:xfrm>
            <a:off x="760379" y="3965913"/>
            <a:ext cx="3724275" cy="2390775"/>
          </a:xfrm>
          <a:prstGeom prst="rect">
            <a:avLst/>
          </a:prstGeom>
        </p:spPr>
      </p:pic>
      <p:pic>
        <p:nvPicPr>
          <p:cNvPr id="8" name="Grafik 5" hidden="0"/>
          <p:cNvPicPr>
            <a:picLocks noChangeAspect="1"/>
          </p:cNvPicPr>
          <p:nvPr isPhoto="0" userDrawn="0"/>
        </p:nvPicPr>
        <p:blipFill>
          <a:blip r:embed="rId5"/>
          <a:stretch/>
        </p:blipFill>
        <p:spPr bwMode="auto">
          <a:xfrm>
            <a:off x="6601026" y="4102100"/>
            <a:ext cx="3686175" cy="2362199"/>
          </a:xfrm>
          <a:prstGeom prst="rect">
            <a:avLst/>
          </a:prstGeom>
        </p:spPr>
      </p:pic>
      <p:sp>
        <p:nvSpPr>
          <p:cNvPr id="9" name="Foliennummernplatzhalter 7" hidden="0"/>
          <p:cNvSpPr>
            <a:spLocks noGrp="1"/>
          </p:cNvSpPr>
          <p:nvPr isPhoto="0" userDrawn="0">
            <p:ph type="sldNum" sz="quarter" idx="12" hasCustomPrompt="0"/>
          </p:nvPr>
        </p:nvSpPr>
        <p:spPr bwMode="auto"/>
        <p:txBody>
          <a:bodyPr/>
          <a:lstStyle/>
          <a:p>
            <a:pPr>
              <a:defRPr/>
            </a:pPr>
            <a:fld id="{8C5BA8A6-ED88-41AB-828A-0D1809737E4E}" type="slidenum">
              <a:rPr lang="de-DE"/>
              <a:t>28</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Daten und Fakten 2020</a:t>
            </a:r>
            <a:endParaRPr/>
          </a:p>
        </p:txBody>
      </p:sp>
      <p:pic>
        <p:nvPicPr>
          <p:cNvPr id="5" name="Grafik 2" hidden="0"/>
          <p:cNvPicPr>
            <a:picLocks noChangeAspect="1"/>
          </p:cNvPicPr>
          <p:nvPr isPhoto="0" userDrawn="0"/>
        </p:nvPicPr>
        <p:blipFill>
          <a:blip r:embed="rId2"/>
          <a:stretch/>
        </p:blipFill>
        <p:spPr bwMode="auto">
          <a:xfrm>
            <a:off x="838200" y="1690688"/>
            <a:ext cx="3695700" cy="2581275"/>
          </a:xfrm>
          <a:prstGeom prst="rect">
            <a:avLst/>
          </a:prstGeom>
        </p:spPr>
      </p:pic>
      <p:pic>
        <p:nvPicPr>
          <p:cNvPr id="6" name="Grafik 3" hidden="0"/>
          <p:cNvPicPr>
            <a:picLocks noChangeAspect="1"/>
          </p:cNvPicPr>
          <p:nvPr isPhoto="0" userDrawn="0"/>
        </p:nvPicPr>
        <p:blipFill>
          <a:blip r:embed="rId3"/>
          <a:stretch/>
        </p:blipFill>
        <p:spPr bwMode="auto">
          <a:xfrm>
            <a:off x="838200" y="4359713"/>
            <a:ext cx="3714750" cy="1943100"/>
          </a:xfrm>
          <a:prstGeom prst="rect">
            <a:avLst/>
          </a:prstGeom>
        </p:spPr>
      </p:pic>
      <p:pic>
        <p:nvPicPr>
          <p:cNvPr id="7" name="Grafik 4" hidden="0"/>
          <p:cNvPicPr>
            <a:picLocks noChangeAspect="1"/>
          </p:cNvPicPr>
          <p:nvPr isPhoto="0" userDrawn="0"/>
        </p:nvPicPr>
        <p:blipFill>
          <a:blip r:embed="rId4"/>
          <a:stretch/>
        </p:blipFill>
        <p:spPr bwMode="auto">
          <a:xfrm>
            <a:off x="5211999" y="1800225"/>
            <a:ext cx="3771900" cy="3257550"/>
          </a:xfrm>
          <a:prstGeom prst="rect">
            <a:avLst/>
          </a:prstGeom>
        </p:spPr>
      </p:pic>
      <p:sp>
        <p:nvSpPr>
          <p:cNvPr id="8" name="Foliennummernplatzhalter 5" hidden="0"/>
          <p:cNvSpPr>
            <a:spLocks noGrp="1"/>
          </p:cNvSpPr>
          <p:nvPr isPhoto="0" userDrawn="0">
            <p:ph type="sldNum" sz="quarter" idx="12" hasCustomPrompt="0"/>
          </p:nvPr>
        </p:nvSpPr>
        <p:spPr bwMode="auto"/>
        <p:txBody>
          <a:bodyPr/>
          <a:lstStyle/>
          <a:p>
            <a:pPr>
              <a:defRPr/>
            </a:pPr>
            <a:fld id="{8C5BA8A6-ED88-41AB-828A-0D1809737E4E}" type="slidenum">
              <a:rPr lang="de-DE"/>
              <a:t>29</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7" hidden="0"/>
          <p:cNvSpPr>
            <a:spLocks noGrp="1"/>
          </p:cNvSpPr>
          <p:nvPr isPhoto="0" userDrawn="0">
            <p:ph type="title" hasCustomPrompt="0"/>
          </p:nvPr>
        </p:nvSpPr>
        <p:spPr bwMode="auto">
          <a:xfrm>
            <a:off x="838200" y="365125"/>
            <a:ext cx="10515600" cy="1325563"/>
          </a:xfrm>
        </p:spPr>
        <p:txBody>
          <a:bodyPr>
            <a:normAutofit/>
          </a:bodyPr>
          <a:lstStyle/>
          <a:p>
            <a:pPr>
              <a:defRPr/>
            </a:pPr>
            <a:r>
              <a:rPr lang="de-DE" sz="2800" b="1"/>
              <a:t>Offene Verwaltungsdaten – eine Perspektive von Bürgerinnen und Bürgern</a:t>
            </a:r>
            <a:endParaRPr lang="de-DE" sz="2800"/>
          </a:p>
        </p:txBody>
      </p:sp>
      <p:sp>
        <p:nvSpPr>
          <p:cNvPr id="5" name="Rechteck 8" hidden="0"/>
          <p:cNvSpPr/>
          <p:nvPr isPhoto="0" userDrawn="0"/>
        </p:nvSpPr>
        <p:spPr bwMode="auto">
          <a:xfrm>
            <a:off x="4035105" y="1885826"/>
            <a:ext cx="4001548" cy="203991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de-DE" sz="1400">
                <a:solidFill>
                  <a:schemeClr val="tx1"/>
                </a:solidFill>
              </a:rPr>
              <a:t>Neben dem Transparenzportal gibt es eine Vielzahl weiterer Fundstellen zu Verwaltungsdaten in dem Internet-Auftritt der Stadt.</a:t>
            </a:r>
            <a:endParaRPr/>
          </a:p>
          <a:p>
            <a:pPr>
              <a:defRPr/>
            </a:pPr>
            <a:r>
              <a:rPr lang="de-DE" sz="1400" b="1">
                <a:solidFill>
                  <a:schemeClr val="tx1"/>
                </a:solidFill>
              </a:rPr>
              <a:t>Wie können zu einem Thema aus unterschiedlichen Datenquellen die relevanten Daten  zusammen-gestellt, analysiert und ausgewertet (visualisiert) werden – ohne erst ein IT-Experte werden zu müssen?</a:t>
            </a:r>
            <a:endParaRPr/>
          </a:p>
        </p:txBody>
      </p:sp>
      <p:sp>
        <p:nvSpPr>
          <p:cNvPr id="6" name="Foliennummernplatzhalter 12" hidden="0"/>
          <p:cNvSpPr>
            <a:spLocks noGrp="1"/>
          </p:cNvSpPr>
          <p:nvPr isPhoto="0" userDrawn="0">
            <p:ph type="sldNum" sz="quarter" idx="12" hasCustomPrompt="0"/>
          </p:nvPr>
        </p:nvSpPr>
        <p:spPr bwMode="auto"/>
        <p:txBody>
          <a:bodyPr/>
          <a:lstStyle/>
          <a:p>
            <a:pPr>
              <a:defRPr/>
            </a:pPr>
            <a:fld id="{F39942CB-2524-4DBA-A148-46EFAB2F4080}" type="slidenum">
              <a:rPr lang="de-DE"/>
              <a:t>3</a:t>
            </a:fld>
            <a:endParaRPr lang="de-DE"/>
          </a:p>
        </p:txBody>
      </p:sp>
      <p:sp>
        <p:nvSpPr>
          <p:cNvPr id="7" name="Rechteck 9" hidden="0"/>
          <p:cNvSpPr/>
          <p:nvPr isPhoto="0" userDrawn="0"/>
        </p:nvSpPr>
        <p:spPr bwMode="auto">
          <a:xfrm>
            <a:off x="576738" y="1891818"/>
            <a:ext cx="3234311" cy="61741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de-DE" u="sng">
                <a:hlinkClick r:id="rId3" tooltip="http://www.karlsruhe.de/b4/stadtentwicklung/statistik"/>
              </a:rPr>
              <a:t>Statistikportal des Amts für Stadtentwicklung</a:t>
            </a:r>
            <a:endParaRPr lang="de-DE">
              <a:solidFill>
                <a:schemeClr val="tx1"/>
              </a:solidFill>
            </a:endParaRPr>
          </a:p>
        </p:txBody>
      </p:sp>
      <p:pic>
        <p:nvPicPr>
          <p:cNvPr id="8" name="Grafik 1" hidden="0"/>
          <p:cNvPicPr>
            <a:picLocks noChangeAspect="1"/>
          </p:cNvPicPr>
          <p:nvPr isPhoto="0" userDrawn="0"/>
        </p:nvPicPr>
        <p:blipFill>
          <a:blip r:embed="rId4"/>
          <a:stretch/>
        </p:blipFill>
        <p:spPr bwMode="auto">
          <a:xfrm>
            <a:off x="576738" y="2585060"/>
            <a:ext cx="3234311" cy="1510020"/>
          </a:xfrm>
          <a:prstGeom prst="rect">
            <a:avLst/>
          </a:prstGeom>
        </p:spPr>
      </p:pic>
      <p:sp>
        <p:nvSpPr>
          <p:cNvPr id="9" name="Rechteck 10" hidden="0"/>
          <p:cNvSpPr/>
          <p:nvPr isPhoto="0" userDrawn="0"/>
        </p:nvSpPr>
        <p:spPr bwMode="auto">
          <a:xfrm>
            <a:off x="527807" y="4513771"/>
            <a:ext cx="3717442" cy="12706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de-DE" u="sng">
                <a:hlinkClick r:id="rId5" tooltip="http://web3.karlsruhe.de/Gemeinderat/ris/bi/si0040.php"/>
              </a:rPr>
              <a:t>Ratsinformationssystem</a:t>
            </a:r>
            <a:r>
              <a:rPr lang="de-DE"/>
              <a:t> mit </a:t>
            </a:r>
            <a:r>
              <a:rPr lang="de-DE" sz="1600">
                <a:solidFill>
                  <a:schemeClr val="tx1"/>
                </a:solidFill>
              </a:rPr>
              <a:t>Informationen und Unterlagen zu den Sitzungen des Gemeinderats, der Ortschaftsräte und der Ausschüsse</a:t>
            </a:r>
            <a:endParaRPr lang="de-DE">
              <a:solidFill>
                <a:schemeClr val="tx1"/>
              </a:solidFill>
            </a:endParaRPr>
          </a:p>
        </p:txBody>
      </p:sp>
      <p:sp>
        <p:nvSpPr>
          <p:cNvPr id="10" name="Rechteck 13" hidden="0"/>
          <p:cNvSpPr/>
          <p:nvPr isPhoto="0" userDrawn="0"/>
        </p:nvSpPr>
        <p:spPr bwMode="auto">
          <a:xfrm>
            <a:off x="4904904" y="4513771"/>
            <a:ext cx="3717442" cy="107773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de-DE" u="sng">
                <a:hlinkClick r:id="rId6" tooltip="http://www.karlsruhe.de/b3/bauen/geodaten.de"/>
              </a:rPr>
              <a:t>Geodatenportal der Stadt Karlsruhe</a:t>
            </a:r>
            <a:endParaRPr lang="de-DE"/>
          </a:p>
          <a:p>
            <a:pPr>
              <a:defRPr/>
            </a:pPr>
            <a:r>
              <a:rPr lang="de-DE" sz="1600">
                <a:solidFill>
                  <a:schemeClr val="tx1"/>
                </a:solidFill>
              </a:rPr>
              <a:t>Geoportal Karlsruhe, oder auch</a:t>
            </a:r>
            <a:endParaRPr/>
          </a:p>
          <a:p>
            <a:pPr>
              <a:defRPr/>
            </a:pPr>
            <a:r>
              <a:rPr lang="de-DE" sz="1600" u="sng">
                <a:hlinkClick r:id="rId7" tooltip="GeodatenInfrastruktur"/>
              </a:rPr>
              <a:t>Geoda­tenIn­fra­struk­tur</a:t>
            </a:r>
            <a:r>
              <a:rPr lang="de-DE" sz="1600"/>
              <a:t> Karlsruhe </a:t>
            </a:r>
            <a:r>
              <a:rPr lang="de-DE"/>
              <a:t>(GDI-KA)</a:t>
            </a:r>
            <a:endParaRPr/>
          </a:p>
          <a:p>
            <a:pPr>
              <a:defRPr/>
            </a:pPr>
            <a:endParaRPr lang="de-DE">
              <a:solidFill>
                <a:schemeClr val="tx1"/>
              </a:solidFill>
            </a:endParaRPr>
          </a:p>
        </p:txBody>
      </p:sp>
      <p:pic>
        <p:nvPicPr>
          <p:cNvPr id="11" name="Grafik 2" hidden="0">
            <a:hlinkClick r:id="rId8"/>
          </p:cNvPr>
          <p:cNvPicPr>
            <a:picLocks noChangeAspect="1"/>
          </p:cNvPicPr>
          <p:nvPr isPhoto="0" userDrawn="0"/>
        </p:nvPicPr>
        <p:blipFill>
          <a:blip r:embed="rId9"/>
          <a:stretch/>
        </p:blipFill>
        <p:spPr bwMode="auto">
          <a:xfrm>
            <a:off x="8971609" y="4247598"/>
            <a:ext cx="2021182" cy="1828974"/>
          </a:xfrm>
          <a:prstGeom prst="rect">
            <a:avLst/>
          </a:prstGeom>
        </p:spPr>
      </p:pic>
      <p:sp>
        <p:nvSpPr>
          <p:cNvPr id="12" name="Rechteck 14" hidden="0"/>
          <p:cNvSpPr/>
          <p:nvPr isPhoto="0" userDrawn="0"/>
        </p:nvSpPr>
        <p:spPr bwMode="auto">
          <a:xfrm>
            <a:off x="8279934" y="1885824"/>
            <a:ext cx="3342487" cy="223505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de-DE" u="sng">
                <a:solidFill>
                  <a:schemeClr val="tx1"/>
                </a:solidFill>
                <a:hlinkClick r:id="rId10" tooltip="https://www.karlsruhe.de/b4/stadtentwicklung/umfanaprog.de"/>
              </a:rPr>
              <a:t>Umfragen, Analysen, Prognosen</a:t>
            </a:r>
            <a:endParaRPr lang="de-DE">
              <a:solidFill>
                <a:schemeClr val="tx1"/>
              </a:solidFill>
            </a:endParaRPr>
          </a:p>
          <a:p>
            <a:pPr>
              <a:defRPr/>
            </a:pPr>
            <a:r>
              <a:rPr lang="de-DE" sz="1100">
                <a:solidFill>
                  <a:schemeClr val="tx1"/>
                </a:solidFill>
              </a:rPr>
              <a:t>Regel­mä­ßig durch­ge­führte Bürge­rum­fra­gen, Nutze­rum­fra­gen oder s­pe­zi­elle Theme­num­fra­gen in Stadt und Region liefern Ein­schät­zun­gen der Bürge­rin­nen und Bürger zu fast allen Le­bens­be­rei­chen, für die die Stadt Karlsruhe Verant­wor­tung ­trägt. Analysen und Prognosen zur Entwick­lung von Bevöl­ke­rung, Schülern, Vorschul­kin­dern, Senioren und anderes ergän­zen ­zu­sätz­lich die Grundlagen für die Steuerung der Stadt­ent­wick­lung.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Daten und Fakten 2020</a:t>
            </a:r>
            <a:endParaRPr/>
          </a:p>
        </p:txBody>
      </p:sp>
      <p:pic>
        <p:nvPicPr>
          <p:cNvPr id="5" name="Grafik 2" hidden="0"/>
          <p:cNvPicPr>
            <a:picLocks noChangeAspect="1"/>
          </p:cNvPicPr>
          <p:nvPr isPhoto="0" userDrawn="0"/>
        </p:nvPicPr>
        <p:blipFill>
          <a:blip r:embed="rId2"/>
          <a:stretch/>
        </p:blipFill>
        <p:spPr bwMode="auto">
          <a:xfrm>
            <a:off x="707687" y="1782797"/>
            <a:ext cx="3733800" cy="3448050"/>
          </a:xfrm>
          <a:prstGeom prst="rect">
            <a:avLst/>
          </a:prstGeom>
        </p:spPr>
      </p:pic>
      <p:pic>
        <p:nvPicPr>
          <p:cNvPr id="6" name="Grafik 3" hidden="0"/>
          <p:cNvPicPr>
            <a:picLocks noChangeAspect="1"/>
          </p:cNvPicPr>
          <p:nvPr isPhoto="0" userDrawn="0"/>
        </p:nvPicPr>
        <p:blipFill>
          <a:blip r:embed="rId3"/>
          <a:stretch/>
        </p:blipFill>
        <p:spPr bwMode="auto">
          <a:xfrm>
            <a:off x="4570378" y="2335247"/>
            <a:ext cx="3810000" cy="2895600"/>
          </a:xfrm>
          <a:prstGeom prst="rect">
            <a:avLst/>
          </a:prstGeom>
        </p:spPr>
      </p:pic>
      <p:sp>
        <p:nvSpPr>
          <p:cNvPr id="7" name="Foliennummernplatzhalter 4" hidden="0"/>
          <p:cNvSpPr>
            <a:spLocks noGrp="1"/>
          </p:cNvSpPr>
          <p:nvPr isPhoto="0" userDrawn="0">
            <p:ph type="sldNum" sz="quarter" idx="12" hasCustomPrompt="0"/>
          </p:nvPr>
        </p:nvSpPr>
        <p:spPr bwMode="auto"/>
        <p:txBody>
          <a:bodyPr/>
          <a:lstStyle/>
          <a:p>
            <a:pPr>
              <a:defRPr/>
            </a:pPr>
            <a:fld id="{8C5BA8A6-ED88-41AB-828A-0D1809737E4E}" type="slidenum">
              <a:rPr lang="de-DE"/>
              <a:t>30</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Daten und Fakten 2020</a:t>
            </a:r>
            <a:endParaRPr/>
          </a:p>
        </p:txBody>
      </p:sp>
      <p:pic>
        <p:nvPicPr>
          <p:cNvPr id="5" name="Grafik 2" hidden="0"/>
          <p:cNvPicPr>
            <a:picLocks noChangeAspect="1"/>
          </p:cNvPicPr>
          <p:nvPr isPhoto="0" userDrawn="0"/>
        </p:nvPicPr>
        <p:blipFill>
          <a:blip r:embed="rId2"/>
          <a:stretch/>
        </p:blipFill>
        <p:spPr bwMode="auto">
          <a:xfrm>
            <a:off x="838200" y="2027507"/>
            <a:ext cx="3743325" cy="3133725"/>
          </a:xfrm>
          <a:prstGeom prst="rect">
            <a:avLst/>
          </a:prstGeom>
        </p:spPr>
      </p:pic>
      <p:pic>
        <p:nvPicPr>
          <p:cNvPr id="6" name="Grafik 3" hidden="0"/>
          <p:cNvPicPr>
            <a:picLocks noChangeAspect="1"/>
          </p:cNvPicPr>
          <p:nvPr isPhoto="0" userDrawn="0"/>
        </p:nvPicPr>
        <p:blipFill>
          <a:blip r:embed="rId3"/>
          <a:stretch/>
        </p:blipFill>
        <p:spPr bwMode="auto">
          <a:xfrm>
            <a:off x="4889567" y="2569217"/>
            <a:ext cx="3638550" cy="2847975"/>
          </a:xfrm>
          <a:prstGeom prst="rect">
            <a:avLst/>
          </a:prstGeom>
        </p:spPr>
      </p:pic>
      <p:sp>
        <p:nvSpPr>
          <p:cNvPr id="7" name="Foliennummernplatzhalter 4" hidden="0"/>
          <p:cNvSpPr>
            <a:spLocks noGrp="1"/>
          </p:cNvSpPr>
          <p:nvPr isPhoto="0" userDrawn="0">
            <p:ph type="sldNum" sz="quarter" idx="12" hasCustomPrompt="0"/>
          </p:nvPr>
        </p:nvSpPr>
        <p:spPr bwMode="auto"/>
        <p:txBody>
          <a:bodyPr/>
          <a:lstStyle/>
          <a:p>
            <a:pPr>
              <a:defRPr/>
            </a:pPr>
            <a:fld id="{8C5BA8A6-ED88-41AB-828A-0D1809737E4E}" type="slidenum">
              <a:rPr lang="de-DE"/>
              <a:t>31</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a:t>Statistik aktuell</a:t>
            </a:r>
            <a:br>
              <a:rPr lang="de-DE" sz="2800"/>
            </a:br>
            <a:r>
              <a:rPr lang="de-DE" sz="2800"/>
              <a:t>Bautätigkeit in Karlsruhe</a:t>
            </a:r>
            <a:br>
              <a:rPr lang="de-DE" sz="2800"/>
            </a:br>
            <a:r>
              <a:rPr lang="de-DE" sz="2800"/>
              <a:t>2020</a:t>
            </a:r>
            <a:endParaRPr/>
          </a:p>
        </p:txBody>
      </p:sp>
      <p:pic>
        <p:nvPicPr>
          <p:cNvPr id="5" name="Grafik 3" hidden="0"/>
          <p:cNvPicPr>
            <a:picLocks noChangeAspect="1"/>
          </p:cNvPicPr>
          <p:nvPr isPhoto="0" userDrawn="0"/>
        </p:nvPicPr>
        <p:blipFill>
          <a:blip r:embed="rId2"/>
          <a:stretch/>
        </p:blipFill>
        <p:spPr bwMode="auto">
          <a:xfrm>
            <a:off x="838200" y="1844472"/>
            <a:ext cx="8319098" cy="4648403"/>
          </a:xfrm>
          <a:prstGeom prst="rect">
            <a:avLst/>
          </a:prstGeom>
        </p:spPr>
      </p:pic>
      <p:sp>
        <p:nvSpPr>
          <p:cNvPr id="6" name="Foliennummernplatzhalter 4" hidden="0"/>
          <p:cNvSpPr>
            <a:spLocks noGrp="1"/>
          </p:cNvSpPr>
          <p:nvPr isPhoto="0" userDrawn="0">
            <p:ph type="sldNum" sz="quarter" idx="12" hasCustomPrompt="0"/>
          </p:nvPr>
        </p:nvSpPr>
        <p:spPr bwMode="auto"/>
        <p:txBody>
          <a:bodyPr/>
          <a:lstStyle/>
          <a:p>
            <a:pPr>
              <a:defRPr/>
            </a:pPr>
            <a:fld id="{8C5BA8A6-ED88-41AB-828A-0D1809737E4E}" type="slidenum">
              <a:rPr lang="de-DE"/>
              <a:t>32</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endParaRPr lang="de-DE"/>
          </a:p>
        </p:txBody>
      </p:sp>
      <p:sp>
        <p:nvSpPr>
          <p:cNvPr id="5" name="Inhaltsplatzhalter 2" hidden="0"/>
          <p:cNvSpPr>
            <a:spLocks noGrp="1"/>
          </p:cNvSpPr>
          <p:nvPr isPhoto="0" userDrawn="0">
            <p:ph idx="1" hasCustomPrompt="0"/>
          </p:nvPr>
        </p:nvSpPr>
        <p:spPr bwMode="auto"/>
        <p:txBody>
          <a:bodyPr/>
          <a:lstStyle/>
          <a:p>
            <a:pPr>
              <a:defRPr/>
            </a:pPr>
            <a:endParaRPr lang="de-DE"/>
          </a:p>
        </p:txBody>
      </p:sp>
      <p:pic>
        <p:nvPicPr>
          <p:cNvPr id="6" name="Grafik 4" hidden="0">
            <a:hlinkClick r:id="rId2"/>
          </p:cNvPr>
          <p:cNvPicPr>
            <a:picLocks noChangeAspect="1"/>
          </p:cNvPicPr>
          <p:nvPr isPhoto="0" userDrawn="0"/>
        </p:nvPicPr>
        <p:blipFill>
          <a:blip r:embed="rId3"/>
          <a:stretch/>
        </p:blipFill>
        <p:spPr bwMode="auto">
          <a:xfrm>
            <a:off x="838200" y="829554"/>
            <a:ext cx="4833581" cy="2719387"/>
          </a:xfrm>
          <a:prstGeom prst="rect">
            <a:avLst/>
          </a:prstGeom>
        </p:spPr>
      </p:pic>
      <p:sp>
        <p:nvSpPr>
          <p:cNvPr id="7" name="Rechteck 3" hidden="0"/>
          <p:cNvSpPr/>
          <p:nvPr isPhoto="0" userDrawn="0"/>
        </p:nvSpPr>
        <p:spPr bwMode="auto">
          <a:xfrm>
            <a:off x="838200" y="3683878"/>
            <a:ext cx="1967345" cy="6188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b="1">
                <a:solidFill>
                  <a:schemeClr val="tx1"/>
                </a:solidFill>
              </a:rPr>
              <a:t>Gebäude</a:t>
            </a:r>
            <a:endParaRPr/>
          </a:p>
        </p:txBody>
      </p:sp>
      <p:sp>
        <p:nvSpPr>
          <p:cNvPr id="8" name="Rechteck 6" hidden="0"/>
          <p:cNvSpPr/>
          <p:nvPr isPhoto="0" userDrawn="0"/>
        </p:nvSpPr>
        <p:spPr bwMode="auto">
          <a:xfrm>
            <a:off x="504757" y="4807527"/>
            <a:ext cx="1967345" cy="6188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b="1">
                <a:solidFill>
                  <a:schemeClr val="tx1"/>
                </a:solidFill>
              </a:rPr>
              <a:t>Wohn-Gebäude</a:t>
            </a:r>
            <a:endParaRPr/>
          </a:p>
        </p:txBody>
      </p:sp>
      <p:cxnSp>
        <p:nvCxnSpPr>
          <p:cNvPr id="9" name="Verbinder: gewinkelt 7" hidden="0"/>
          <p:cNvCxnSpPr>
            <a:cxnSpLocks/>
            <a:stCxn id="8" idx="0"/>
            <a:endCxn id="7" idx="2"/>
          </p:cNvCxnSpPr>
          <p:nvPr isPhoto="0" userDrawn="0"/>
        </p:nvCxnSpPr>
        <p:spPr bwMode="auto">
          <a:xfrm rot="5400000" flipH="1" flipV="1">
            <a:off x="1402745" y="4388400"/>
            <a:ext cx="504812" cy="333443"/>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0" name="Grafik 9" hidden="0"/>
          <p:cNvPicPr>
            <a:picLocks noChangeAspect="1"/>
          </p:cNvPicPr>
          <p:nvPr isPhoto="0" userDrawn="0"/>
        </p:nvPicPr>
        <p:blipFill>
          <a:blip r:embed="rId4"/>
          <a:stretch/>
        </p:blipFill>
        <p:spPr bwMode="auto">
          <a:xfrm>
            <a:off x="5451115" y="3622432"/>
            <a:ext cx="6005494" cy="1803932"/>
          </a:xfrm>
          <a:prstGeom prst="rect">
            <a:avLst/>
          </a:prstGeom>
        </p:spPr>
      </p:pic>
      <p:sp>
        <p:nvSpPr>
          <p:cNvPr id="11" name="Wolke 10" hidden="0"/>
          <p:cNvSpPr/>
          <p:nvPr isPhoto="0" userDrawn="0"/>
        </p:nvSpPr>
        <p:spPr bwMode="auto">
          <a:xfrm>
            <a:off x="838200" y="365125"/>
            <a:ext cx="2207491" cy="1075337"/>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Wohnen &amp; Bauen</a:t>
            </a:r>
            <a:endParaRPr/>
          </a:p>
        </p:txBody>
      </p:sp>
      <p:sp>
        <p:nvSpPr>
          <p:cNvPr id="12" name="Wolke 12" hidden="0"/>
          <p:cNvSpPr/>
          <p:nvPr isPhoto="0" userDrawn="0"/>
        </p:nvSpPr>
        <p:spPr bwMode="auto">
          <a:xfrm>
            <a:off x="4992254" y="432546"/>
            <a:ext cx="2207491" cy="1075337"/>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Bevölkerung</a:t>
            </a:r>
            <a:endParaRPr/>
          </a:p>
        </p:txBody>
      </p:sp>
      <p:sp>
        <p:nvSpPr>
          <p:cNvPr id="13" name="Wolke 13" hidden="0"/>
          <p:cNvSpPr/>
          <p:nvPr isPhoto="0" userDrawn="0"/>
        </p:nvSpPr>
        <p:spPr bwMode="auto">
          <a:xfrm>
            <a:off x="9146309" y="481182"/>
            <a:ext cx="2207491" cy="1075337"/>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Verkehr</a:t>
            </a:r>
            <a:endParaRPr/>
          </a:p>
        </p:txBody>
      </p:sp>
      <p:sp>
        <p:nvSpPr>
          <p:cNvPr id="14" name="Rechteck 14" hidden="0"/>
          <p:cNvSpPr/>
          <p:nvPr isPhoto="0" userDrawn="0"/>
        </p:nvSpPr>
        <p:spPr bwMode="auto">
          <a:xfrm>
            <a:off x="3045691" y="5105409"/>
            <a:ext cx="1967345" cy="6188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b="1">
                <a:solidFill>
                  <a:schemeClr val="tx1"/>
                </a:solidFill>
              </a:rPr>
              <a:t>Wohnungen</a:t>
            </a:r>
            <a:endParaRPr/>
          </a:p>
        </p:txBody>
      </p:sp>
      <p:sp>
        <p:nvSpPr>
          <p:cNvPr id="15" name="Rechteck: abgerundete Ecken 5" hidden="0"/>
          <p:cNvSpPr/>
          <p:nvPr isPhoto="0" userDrawn="0"/>
        </p:nvSpPr>
        <p:spPr bwMode="auto">
          <a:xfrm>
            <a:off x="3800271" y="3778956"/>
            <a:ext cx="1342417" cy="408278"/>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400" b="1">
                <a:solidFill>
                  <a:schemeClr val="tx1"/>
                </a:solidFill>
              </a:rPr>
              <a:t>fertiggestellte</a:t>
            </a:r>
            <a:endParaRPr/>
          </a:p>
        </p:txBody>
      </p:sp>
      <p:sp>
        <p:nvSpPr>
          <p:cNvPr id="16" name="Rechteck 15" hidden="0"/>
          <p:cNvSpPr/>
          <p:nvPr isPhoto="0" userDrawn="0"/>
        </p:nvSpPr>
        <p:spPr bwMode="auto">
          <a:xfrm>
            <a:off x="5232400" y="1988942"/>
            <a:ext cx="1967345" cy="6188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b="1">
                <a:solidFill>
                  <a:schemeClr val="tx1"/>
                </a:solidFill>
              </a:rPr>
              <a:t>Stadtteil</a:t>
            </a:r>
            <a:endParaRPr/>
          </a:p>
        </p:txBody>
      </p:sp>
      <p:cxnSp>
        <p:nvCxnSpPr>
          <p:cNvPr id="17" name="Verbinder: gewinkelt 16" hidden="0"/>
          <p:cNvCxnSpPr>
            <a:cxnSpLocks/>
            <a:stCxn id="7" idx="3"/>
            <a:endCxn id="15" idx="1"/>
          </p:cNvCxnSpPr>
          <p:nvPr isPhoto="0" userDrawn="0"/>
        </p:nvCxnSpPr>
        <p:spPr bwMode="auto">
          <a:xfrm flipV="1">
            <a:off x="2805545" y="3983095"/>
            <a:ext cx="994726" cy="10202"/>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winkelt 20" hidden="0"/>
          <p:cNvCxnSpPr>
            <a:cxnSpLocks/>
            <a:stCxn id="8" idx="3"/>
            <a:endCxn id="14" idx="1"/>
          </p:cNvCxnSpPr>
          <p:nvPr isPhoto="0" userDrawn="0"/>
        </p:nvCxnSpPr>
        <p:spPr bwMode="auto">
          <a:xfrm>
            <a:off x="2472102" y="5116946"/>
            <a:ext cx="573589" cy="297883"/>
          </a:xfrm>
          <a:prstGeom prst="bentConnector3">
            <a:avLst>
              <a:gd name="adj1" fmla="val 50000"/>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19" name="Foliennummernplatzhalter 22" hidden="0"/>
          <p:cNvSpPr>
            <a:spLocks noGrp="1"/>
          </p:cNvSpPr>
          <p:nvPr isPhoto="0" userDrawn="0">
            <p:ph type="sldNum" sz="quarter" idx="12" hasCustomPrompt="0"/>
          </p:nvPr>
        </p:nvSpPr>
        <p:spPr bwMode="auto"/>
        <p:txBody>
          <a:bodyPr/>
          <a:lstStyle/>
          <a:p>
            <a:pPr>
              <a:defRPr/>
            </a:pPr>
            <a:fld id="{8C5BA8A6-ED88-41AB-828A-0D1809737E4E}" type="slidenum">
              <a:rPr lang="de-DE"/>
              <a:t>33</a:t>
            </a:fld>
            <a:endParaRPr lang="de-DE"/>
          </a:p>
        </p:txBody>
      </p:sp>
      <p:sp>
        <p:nvSpPr>
          <p:cNvPr id="20" name="Rechteck 32" hidden="0"/>
          <p:cNvSpPr/>
          <p:nvPr isPhoto="0" userDrawn="0"/>
        </p:nvSpPr>
        <p:spPr bwMode="auto">
          <a:xfrm>
            <a:off x="504756" y="5737513"/>
            <a:ext cx="1967345" cy="6188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b="1">
                <a:solidFill>
                  <a:schemeClr val="tx1"/>
                </a:solidFill>
              </a:rPr>
              <a:t>Wohn-Gebäudeart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endParaRPr lang="de-DE"/>
          </a:p>
        </p:txBody>
      </p:sp>
      <p:sp>
        <p:nvSpPr>
          <p:cNvPr id="5" name="Inhaltsplatzhalter 2" hidden="0"/>
          <p:cNvSpPr>
            <a:spLocks noGrp="1"/>
          </p:cNvSpPr>
          <p:nvPr isPhoto="0" userDrawn="0">
            <p:ph idx="1" hasCustomPrompt="0"/>
          </p:nvPr>
        </p:nvSpPr>
        <p:spPr bwMode="auto"/>
        <p:txBody>
          <a:bodyPr/>
          <a:lstStyle/>
          <a:p>
            <a:pPr>
              <a:defRPr/>
            </a:pPr>
            <a:endParaRPr lang="de-DE"/>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34</a:t>
            </a:fld>
            <a:endParaRPr lang="de-DE"/>
          </a:p>
        </p:txBody>
      </p:sp>
      <p:pic>
        <p:nvPicPr>
          <p:cNvPr id="7" name="Grafik 4" hidden="0"/>
          <p:cNvPicPr>
            <a:picLocks noChangeAspect="1"/>
          </p:cNvPicPr>
          <p:nvPr isPhoto="0" userDrawn="0"/>
        </p:nvPicPr>
        <p:blipFill>
          <a:blip r:embed="rId2"/>
          <a:stretch/>
        </p:blipFill>
        <p:spPr bwMode="auto">
          <a:xfrm>
            <a:off x="838200" y="285446"/>
            <a:ext cx="9210472" cy="62007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endParaRPr lang="de-DE"/>
          </a:p>
        </p:txBody>
      </p:sp>
      <p:sp>
        <p:nvSpPr>
          <p:cNvPr id="5" name="Inhaltsplatzhalter 2" hidden="0"/>
          <p:cNvSpPr>
            <a:spLocks noGrp="1"/>
          </p:cNvSpPr>
          <p:nvPr isPhoto="0" userDrawn="0">
            <p:ph idx="1" hasCustomPrompt="0"/>
          </p:nvPr>
        </p:nvSpPr>
        <p:spPr bwMode="auto"/>
        <p:txBody>
          <a:bodyPr/>
          <a:lstStyle/>
          <a:p>
            <a:pPr>
              <a:defRPr/>
            </a:pPr>
            <a:endParaRPr lang="de-DE"/>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35</a:t>
            </a:fld>
            <a:endParaRPr lang="de-DE"/>
          </a:p>
        </p:txBody>
      </p:sp>
      <p:pic>
        <p:nvPicPr>
          <p:cNvPr id="7" name="Grafik 4" hidden="0"/>
          <p:cNvPicPr>
            <a:picLocks noChangeAspect="1"/>
          </p:cNvPicPr>
          <p:nvPr isPhoto="0" userDrawn="0"/>
        </p:nvPicPr>
        <p:blipFill>
          <a:blip r:embed="rId2"/>
          <a:stretch/>
        </p:blipFill>
        <p:spPr bwMode="auto">
          <a:xfrm>
            <a:off x="838198" y="434097"/>
            <a:ext cx="9383717" cy="605877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fontScale="90000"/>
          </a:bodyPr>
          <a:lstStyle/>
          <a:p>
            <a:pPr>
              <a:defRPr/>
            </a:pPr>
            <a:r>
              <a:rPr lang="de-DE"/>
              <a:t>Statistik aktuell</a:t>
            </a:r>
            <a:br>
              <a:rPr lang="de-DE"/>
            </a:br>
            <a:r>
              <a:rPr lang="de-DE"/>
              <a:t>Bautätigkeit in Karlsruhe</a:t>
            </a:r>
            <a:br>
              <a:rPr lang="de-DE"/>
            </a:br>
            <a:endParaRPr lang="de-DE"/>
          </a:p>
        </p:txBody>
      </p:sp>
      <p:sp>
        <p:nvSpPr>
          <p:cNvPr id="5" name="Rechteck: abgerundete Ecken 2" hidden="0"/>
          <p:cNvSpPr/>
          <p:nvPr isPhoto="0" userDrawn="0"/>
        </p:nvSpPr>
        <p:spPr bwMode="auto">
          <a:xfrm>
            <a:off x="838200" y="1825624"/>
            <a:ext cx="1513998" cy="1107347"/>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Wie viele Wohn-gebäude gibt es in Karlsruhe? Über die Zeit betrachtet.</a:t>
            </a:r>
            <a:endParaRPr/>
          </a:p>
        </p:txBody>
      </p:sp>
      <p:sp>
        <p:nvSpPr>
          <p:cNvPr id="6" name="Textfeld 3" hidden="0"/>
          <p:cNvSpPr txBox="1"/>
          <p:nvPr isPhoto="0" userDrawn="0"/>
        </p:nvSpPr>
        <p:spPr bwMode="auto">
          <a:xfrm>
            <a:off x="838200" y="6293796"/>
            <a:ext cx="7595681" cy="369332"/>
          </a:xfrm>
          <a:prstGeom prst="rect">
            <a:avLst/>
          </a:prstGeom>
          <a:noFill/>
        </p:spPr>
        <p:txBody>
          <a:bodyPr wrap="square" rtlCol="0">
            <a:spAutoFit/>
          </a:bodyPr>
          <a:lstStyle/>
          <a:p>
            <a:pPr>
              <a:defRPr/>
            </a:pPr>
            <a:r>
              <a:rPr lang="de-DE" u="sng">
                <a:hlinkClick r:id="rId2" tooltip="https://voyant-tools.org/?corpus=68b955c7e8a4da4147725f08935ced5f"/>
              </a:rPr>
              <a:t>https://voyant-tools.org/?corpus=68b955c7e8a4da4147725f08935ced5f</a:t>
            </a:r>
            <a:r>
              <a:rPr lang="de-DE"/>
              <a:t> </a:t>
            </a:r>
            <a:endParaRPr/>
          </a:p>
        </p:txBody>
      </p:sp>
      <p:pic>
        <p:nvPicPr>
          <p:cNvPr id="7" name="Grafik 4" hidden="0">
            <a:hlinkClick r:id="rId2" tooltip="Statistik aktuell - Bautätigketi - 2018, 2019, 2020"/>
          </p:cNvPr>
          <p:cNvPicPr>
            <a:picLocks noChangeAspect="1"/>
          </p:cNvPicPr>
          <p:nvPr isPhoto="0" userDrawn="0"/>
        </p:nvPicPr>
        <p:blipFill>
          <a:blip r:embed="rId3"/>
          <a:stretch/>
        </p:blipFill>
        <p:spPr bwMode="auto">
          <a:xfrm>
            <a:off x="8203963" y="470008"/>
            <a:ext cx="3838575" cy="4143375"/>
          </a:xfrm>
          <a:prstGeom prst="rect">
            <a:avLst/>
          </a:prstGeom>
        </p:spPr>
      </p:pic>
      <p:sp>
        <p:nvSpPr>
          <p:cNvPr id="8" name="Foliennummernplatzhalter 5" hidden="0"/>
          <p:cNvSpPr>
            <a:spLocks noGrp="1"/>
          </p:cNvSpPr>
          <p:nvPr isPhoto="0" userDrawn="0">
            <p:ph type="sldNum" sz="quarter" idx="12" hasCustomPrompt="0"/>
          </p:nvPr>
        </p:nvSpPr>
        <p:spPr bwMode="auto"/>
        <p:txBody>
          <a:bodyPr/>
          <a:lstStyle/>
          <a:p>
            <a:pPr>
              <a:defRPr/>
            </a:pPr>
            <a:fld id="{8C5BA8A6-ED88-41AB-828A-0D1809737E4E}" type="slidenum">
              <a:rPr lang="de-DE"/>
              <a:t>36</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endParaRPr lang="de-DE"/>
          </a:p>
        </p:txBody>
      </p:sp>
      <p:pic>
        <p:nvPicPr>
          <p:cNvPr id="5" name="Grafik 2" hidden="0">
            <a:hlinkClick r:id="rId2"/>
          </p:cNvPr>
          <p:cNvPicPr>
            <a:picLocks noChangeAspect="1"/>
          </p:cNvPicPr>
          <p:nvPr isPhoto="0" userDrawn="0"/>
        </p:nvPicPr>
        <p:blipFill>
          <a:blip r:embed="rId3"/>
          <a:stretch/>
        </p:blipFill>
        <p:spPr bwMode="auto">
          <a:xfrm>
            <a:off x="395287" y="309562"/>
            <a:ext cx="11401425" cy="6238875"/>
          </a:xfrm>
          <a:prstGeom prst="rect">
            <a:avLst/>
          </a:prstGeom>
        </p:spPr>
      </p:pic>
      <p:sp>
        <p:nvSpPr>
          <p:cNvPr id="6" name="Textfeld 3" hidden="0">
            <a:hlinkClick r:id="rId2"/>
          </p:cNvPr>
          <p:cNvSpPr txBox="1"/>
          <p:nvPr isPhoto="0" userDrawn="0"/>
        </p:nvSpPr>
        <p:spPr bwMode="auto">
          <a:xfrm>
            <a:off x="699796" y="195943"/>
            <a:ext cx="3498980" cy="369332"/>
          </a:xfrm>
          <a:prstGeom prst="rect">
            <a:avLst/>
          </a:prstGeom>
          <a:solidFill>
            <a:schemeClr val="accent6">
              <a:lumMod val="40000"/>
              <a:lumOff val="60000"/>
            </a:schemeClr>
          </a:solidFill>
        </p:spPr>
        <p:txBody>
          <a:bodyPr wrap="square" rtlCol="0">
            <a:spAutoFit/>
          </a:bodyPr>
          <a:lstStyle/>
          <a:p>
            <a:pPr>
              <a:defRPr/>
            </a:pPr>
            <a:r>
              <a:rPr lang="de-DE"/>
              <a:t>Immobilien-Preisspiegel der LBS</a:t>
            </a:r>
            <a:endParaRPr/>
          </a:p>
        </p:txBody>
      </p:sp>
      <p:sp>
        <p:nvSpPr>
          <p:cNvPr id="7" name="Foliennummernplatzhalter 4" hidden="0"/>
          <p:cNvSpPr>
            <a:spLocks noGrp="1"/>
          </p:cNvSpPr>
          <p:nvPr isPhoto="0" userDrawn="0">
            <p:ph type="sldNum" sz="quarter" idx="12" hasCustomPrompt="0"/>
          </p:nvPr>
        </p:nvSpPr>
        <p:spPr bwMode="auto"/>
        <p:txBody>
          <a:bodyPr/>
          <a:lstStyle/>
          <a:p>
            <a:pPr>
              <a:defRPr/>
            </a:pPr>
            <a:fld id="{8C5BA8A6-ED88-41AB-828A-0D1809737E4E}" type="slidenum">
              <a:rPr lang="de-DE"/>
              <a:t>37</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b="1"/>
              <a:t>Wohneigentum und Klimaschutz</a:t>
            </a:r>
            <a:endParaRPr lang="de-DE" sz="2800"/>
          </a:p>
        </p:txBody>
      </p:sp>
      <p:pic>
        <p:nvPicPr>
          <p:cNvPr id="5" name="Grafik 3" hidden="0">
            <a:hlinkClick r:id="rId2"/>
          </p:cNvPr>
          <p:cNvPicPr>
            <a:picLocks noChangeAspect="1"/>
          </p:cNvPicPr>
          <p:nvPr isPhoto="0" userDrawn="0"/>
        </p:nvPicPr>
        <p:blipFill>
          <a:blip r:embed="rId3"/>
          <a:stretch/>
        </p:blipFill>
        <p:spPr bwMode="auto">
          <a:xfrm>
            <a:off x="6360113" y="1526122"/>
            <a:ext cx="4993687" cy="4719034"/>
          </a:xfrm>
          <a:prstGeom prst="rect">
            <a:avLst/>
          </a:prstGeom>
        </p:spPr>
      </p:pic>
      <p:pic>
        <p:nvPicPr>
          <p:cNvPr id="6" name="Grafik 4" hidden="0"/>
          <p:cNvPicPr>
            <a:picLocks noChangeAspect="1"/>
          </p:cNvPicPr>
          <p:nvPr isPhoto="0" userDrawn="0"/>
        </p:nvPicPr>
        <p:blipFill>
          <a:blip r:embed="rId4"/>
          <a:stretch/>
        </p:blipFill>
        <p:spPr bwMode="auto">
          <a:xfrm>
            <a:off x="838200" y="1526122"/>
            <a:ext cx="4993687" cy="4719034"/>
          </a:xfrm>
          <a:prstGeom prst="rect">
            <a:avLst/>
          </a:prstGeom>
        </p:spPr>
      </p:pic>
      <p:sp>
        <p:nvSpPr>
          <p:cNvPr id="7" name="Foliennummernplatzhalter 6" hidden="0"/>
          <p:cNvSpPr>
            <a:spLocks noGrp="1"/>
          </p:cNvSpPr>
          <p:nvPr isPhoto="0" userDrawn="0">
            <p:ph type="sldNum" sz="quarter" idx="12" hasCustomPrompt="0"/>
          </p:nvPr>
        </p:nvSpPr>
        <p:spPr bwMode="auto"/>
        <p:txBody>
          <a:bodyPr/>
          <a:lstStyle/>
          <a:p>
            <a:pPr>
              <a:defRPr/>
            </a:pPr>
            <a:fld id="{8C5BA8A6-ED88-41AB-828A-0D1809737E4E}" type="slidenum">
              <a:rPr lang="de-DE"/>
              <a:t>38</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b="1"/>
              <a:t>Wohneigentum und Klimaschutz</a:t>
            </a:r>
            <a:endParaRPr lang="de-DE" sz="2800"/>
          </a:p>
        </p:txBody>
      </p:sp>
      <p:pic>
        <p:nvPicPr>
          <p:cNvPr id="5" name="Grafik 3" hidden="0">
            <a:hlinkClick r:id="rId2"/>
          </p:cNvPr>
          <p:cNvPicPr>
            <a:picLocks noChangeAspect="1"/>
          </p:cNvPicPr>
          <p:nvPr isPhoto="0" userDrawn="0"/>
        </p:nvPicPr>
        <p:blipFill>
          <a:blip r:embed="rId3"/>
          <a:stretch/>
        </p:blipFill>
        <p:spPr bwMode="auto">
          <a:xfrm>
            <a:off x="1027735" y="1584489"/>
            <a:ext cx="4993687" cy="4719034"/>
          </a:xfrm>
          <a:prstGeom prst="rect">
            <a:avLst/>
          </a:prstGeom>
        </p:spPr>
      </p:pic>
      <p:pic>
        <p:nvPicPr>
          <p:cNvPr id="6" name="Grafik 5" hidden="0">
            <a:hlinkClick r:id="rId2"/>
          </p:cNvPr>
          <p:cNvPicPr>
            <a:picLocks noChangeAspect="1"/>
          </p:cNvPicPr>
          <p:nvPr isPhoto="0" userDrawn="0"/>
        </p:nvPicPr>
        <p:blipFill>
          <a:blip r:embed="rId4"/>
          <a:stretch/>
        </p:blipFill>
        <p:spPr bwMode="auto">
          <a:xfrm>
            <a:off x="6177138" y="1579783"/>
            <a:ext cx="4963051" cy="4719034"/>
          </a:xfrm>
          <a:prstGeom prst="rect">
            <a:avLst/>
          </a:prstGeom>
        </p:spPr>
      </p:pic>
      <p:sp>
        <p:nvSpPr>
          <p:cNvPr id="7" name="Foliennummernplatzhalter 6" hidden="0"/>
          <p:cNvSpPr>
            <a:spLocks noGrp="1"/>
          </p:cNvSpPr>
          <p:nvPr isPhoto="0" userDrawn="0">
            <p:ph type="sldNum" sz="quarter" idx="12" hasCustomPrompt="0"/>
          </p:nvPr>
        </p:nvSpPr>
        <p:spPr bwMode="auto"/>
        <p:txBody>
          <a:bodyPr/>
          <a:lstStyle/>
          <a:p>
            <a:pPr>
              <a:defRPr/>
            </a:pPr>
            <a:fld id="{8C5BA8A6-ED88-41AB-828A-0D1809737E4E}" type="slidenum">
              <a:rPr lang="de-DE"/>
              <a:t>39</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Der ODD 2022</a:t>
            </a:r>
            <a:endParaRPr/>
          </a:p>
        </p:txBody>
      </p:sp>
      <p:sp>
        <p:nvSpPr>
          <p:cNvPr id="5" name="Inhaltsplatzhalter 2" hidden="0"/>
          <p:cNvSpPr>
            <a:spLocks noGrp="1"/>
          </p:cNvSpPr>
          <p:nvPr isPhoto="0" userDrawn="0">
            <p:ph idx="1" hasCustomPrompt="0"/>
          </p:nvPr>
        </p:nvSpPr>
        <p:spPr bwMode="auto"/>
        <p:txBody>
          <a:bodyPr>
            <a:normAutofit fontScale="70000" lnSpcReduction="20000"/>
          </a:bodyPr>
          <a:lstStyle/>
          <a:p>
            <a:pPr marL="0" indent="0">
              <a:buNone/>
              <a:defRPr/>
            </a:pPr>
            <a:r>
              <a:rPr lang="de-DE"/>
              <a:t>Welchen Wert haben offene Verwaltungsdaten für Bürgerinnen und Bürger?</a:t>
            </a:r>
            <a:endParaRPr/>
          </a:p>
          <a:p>
            <a:pPr>
              <a:defRPr/>
            </a:pPr>
            <a:r>
              <a:rPr lang="de-DE"/>
              <a:t>Welche Themen bewegen Sie?</a:t>
            </a:r>
            <a:endParaRPr/>
          </a:p>
          <a:p>
            <a:pPr>
              <a:defRPr/>
            </a:pPr>
            <a:r>
              <a:rPr lang="de-DE"/>
              <a:t>Gibt es hierzu Aussagen und Daten im Transparenzportal und den weiteren Datenquellen?</a:t>
            </a:r>
            <a:endParaRPr/>
          </a:p>
          <a:p>
            <a:pPr>
              <a:defRPr/>
            </a:pPr>
            <a:r>
              <a:rPr lang="de-DE"/>
              <a:t>Wie können offene Verwaltungsdaten mit Ihren Themen, ihrer „Alltagswelt“ verknüpft, zusammengestellt, analysiert und visualisiert werden?</a:t>
            </a:r>
            <a:endParaRPr/>
          </a:p>
          <a:p>
            <a:pPr>
              <a:defRPr/>
            </a:pPr>
            <a:endParaRPr lang="de-DE"/>
          </a:p>
          <a:p>
            <a:pPr marL="0" indent="0">
              <a:buNone/>
              <a:defRPr/>
            </a:pPr>
            <a:r>
              <a:rPr lang="de-DE"/>
              <a:t>Ablauf</a:t>
            </a:r>
            <a:endParaRPr/>
          </a:p>
          <a:p>
            <a:pPr marL="0" indent="0">
              <a:buNone/>
              <a:defRPr/>
            </a:pPr>
            <a:r>
              <a:rPr lang="de-DE"/>
              <a:t>Gemeinsam gehen wir diesen Fragen nach  …</a:t>
            </a:r>
            <a:endParaRPr/>
          </a:p>
          <a:p>
            <a:pPr>
              <a:defRPr/>
            </a:pPr>
            <a:r>
              <a:rPr lang="de-DE"/>
              <a:t>Sie bringen die Themen ein, die sie bewegen</a:t>
            </a:r>
            <a:endParaRPr/>
          </a:p>
          <a:p>
            <a:pPr>
              <a:defRPr/>
            </a:pPr>
            <a:r>
              <a:rPr lang="de-DE"/>
              <a:t>Wir haben Daten vorbereitet</a:t>
            </a:r>
            <a:endParaRPr/>
          </a:p>
          <a:p>
            <a:pPr>
              <a:defRPr/>
            </a:pPr>
            <a:r>
              <a:rPr lang="de-DE"/>
              <a:t>Wir bilden Arbeitsgruppen mit Schwerpunkten zu Ihren Themen</a:t>
            </a:r>
            <a:endParaRPr/>
          </a:p>
          <a:p>
            <a:pPr lvl="1">
              <a:defRPr/>
            </a:pPr>
            <a:r>
              <a:rPr lang="de-DE"/>
              <a:t>In einem Frage-Antwort-Spiel erkunden wir die Datenlandschaft</a:t>
            </a:r>
            <a:endParaRPr/>
          </a:p>
          <a:p>
            <a:pPr lvl="1">
              <a:defRPr/>
            </a:pPr>
            <a:r>
              <a:rPr lang="de-DE"/>
              <a:t>Als Ergebnis nehmen sie ein „Kurzgeschichte“ zu dem bearbeiteten Thema mit nach Hause</a:t>
            </a:r>
            <a:endParaRPr/>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4</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Umwelt Bundesamt</a:t>
            </a:r>
            <a:endParaRPr/>
          </a:p>
        </p:txBody>
      </p:sp>
      <p:sp>
        <p:nvSpPr>
          <p:cNvPr id="5" name="Inhaltsplatzhalter 3" hidden="0"/>
          <p:cNvSpPr>
            <a:spLocks noGrp="1"/>
          </p:cNvSpPr>
          <p:nvPr isPhoto="0" userDrawn="0">
            <p:ph idx="1" hasCustomPrompt="0"/>
          </p:nvPr>
        </p:nvSpPr>
        <p:spPr bwMode="auto"/>
        <p:txBody>
          <a:bodyPr>
            <a:normAutofit fontScale="92500" lnSpcReduction="20000"/>
          </a:bodyPr>
          <a:lstStyle/>
          <a:p>
            <a:pPr>
              <a:defRPr/>
            </a:pPr>
            <a:r>
              <a:rPr lang="de-DE" b="1"/>
              <a:t>Indikator: Energieverbrauch für Gebäude</a:t>
            </a:r>
            <a:endParaRPr/>
          </a:p>
          <a:p>
            <a:pPr lvl="1">
              <a:defRPr/>
            </a:pPr>
            <a:r>
              <a:rPr lang="de-DE" u="sng">
                <a:hlinkClick r:id="rId2" tooltip="https://www.umweltbundesamt.de/daten/umweltindikatoren/indikator-energieverbrauch-fuer-gebaeude#die-wichtigsten-fakten"/>
              </a:rPr>
              <a:t>https://www.umweltbundesamt.de/daten/umweltindikatoren/indikator-energieverbrauch-fuer-gebaeude#die-wichtigsten-fakten</a:t>
            </a:r>
            <a:endParaRPr lang="de-DE"/>
          </a:p>
          <a:p>
            <a:pPr lvl="1">
              <a:defRPr/>
            </a:pPr>
            <a:r>
              <a:rPr lang="de-DE" u="sng">
                <a:hlinkClick r:id="rId3" tooltip="https://www.umweltbundesamt.de/sites/default/files/medien/384/bilder/dateien/de-en_indikator_ener-03_energieverbrauch-gebaeude_2020-04-24.xlsx"/>
              </a:rPr>
              <a:t>https://www.umweltbundesamt.de/sites/default/files/medien/384/bilder/dateien/de-en_indikator_ener-03_energieverbrauch-gebaeude_2020-04-24.xlsx</a:t>
            </a:r>
            <a:endParaRPr lang="de-DE"/>
          </a:p>
          <a:p>
            <a:pPr>
              <a:defRPr/>
            </a:pPr>
            <a:r>
              <a:rPr lang="de-DE" b="1"/>
              <a:t>Kohlendioxid-Emissionen im Bedarfsfeld „Wohnen“</a:t>
            </a:r>
            <a:endParaRPr/>
          </a:p>
          <a:p>
            <a:pPr lvl="1">
              <a:defRPr/>
            </a:pPr>
            <a:r>
              <a:rPr lang="de-DE" u="sng">
                <a:hlinkClick r:id="rId4" tooltip="https://www.umweltbundesamt.de/daten/private-haushalte-konsum/wohnen/kohlendioxid-emissionen-im-bedarfsfeld-wohnen"/>
              </a:rPr>
              <a:t>https://www.umweltbundesamt.de/daten/private-haushalte-konsum/wohnen/kohlendioxid-emissionen-im-bedarfsfeld-wohnen</a:t>
            </a:r>
            <a:endParaRPr lang="de-DE"/>
          </a:p>
          <a:p>
            <a:pPr lvl="1">
              <a:defRPr/>
            </a:pPr>
            <a:r>
              <a:rPr lang="de-DE" b="1"/>
              <a:t>Direkte und indirekte Kohlendioxid-Emissionen im Bedarfsfeld „Wohnen“</a:t>
            </a:r>
            <a:endParaRPr/>
          </a:p>
          <a:p>
            <a:pPr lvl="2">
              <a:defRPr/>
            </a:pPr>
            <a:r>
              <a:rPr lang="de-DE" u="sng">
                <a:hlinkClick r:id="rId5" tooltip="https://www.umweltbundesamt.de/sites/default/files/medien/384/bilder/dateien/2_abb_co2-emiss-wohnen_2021-06-22.xlsx"/>
              </a:rPr>
              <a:t>https://www.umweltbundesamt.de/sites/default/files/medien/384/bilder/dateien/2_abb_co2-emiss-wohnen_2021-06-22.xlsx</a:t>
            </a:r>
            <a:endParaRPr lang="de-DE"/>
          </a:p>
          <a:p>
            <a:pPr lvl="1">
              <a:defRPr/>
            </a:pPr>
            <a:r>
              <a:rPr lang="de-DE" b="1"/>
              <a:t>Kohlendioxid-Emissionen nach Anwendungsbereichen im Bedarfsfeld „Wohnen“ 2017</a:t>
            </a:r>
            <a:endParaRPr/>
          </a:p>
          <a:p>
            <a:pPr lvl="2">
              <a:defRPr/>
            </a:pPr>
            <a:r>
              <a:rPr lang="de-DE" u="sng">
                <a:hlinkClick r:id="rId6" tooltip="https://www.umweltbundesamt.de/sites/default/files/medien/384/bilder/dateien/3_abb_bereich-wohnen-anwender-co2_2021-06-22.xlsx"/>
              </a:rPr>
              <a:t>https://www.umweltbundesamt.de/sites/default/files/medien/384/bilder/dateien/3_abb_bereich-wohnen-anwender-co2_2021-06-22.xlsx</a:t>
            </a:r>
            <a:endParaRPr lang="de-DE"/>
          </a:p>
          <a:p>
            <a:pPr>
              <a:defRPr/>
            </a:pPr>
            <a:endParaRPr lang="de-DE"/>
          </a:p>
          <a:p>
            <a:pPr>
              <a:defRPr/>
            </a:pPr>
            <a:endParaRPr lang="de-DE"/>
          </a:p>
        </p:txBody>
      </p:sp>
      <p:sp>
        <p:nvSpPr>
          <p:cNvPr id="6"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40</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Umwelt Bundesamt</a:t>
            </a:r>
            <a:endParaRPr/>
          </a:p>
        </p:txBody>
      </p:sp>
      <p:sp>
        <p:nvSpPr>
          <p:cNvPr id="5" name="Inhaltsplatzhalter 2" hidden="0"/>
          <p:cNvSpPr>
            <a:spLocks noGrp="1"/>
          </p:cNvSpPr>
          <p:nvPr isPhoto="0" userDrawn="0">
            <p:ph idx="1" hasCustomPrompt="0"/>
          </p:nvPr>
        </p:nvSpPr>
        <p:spPr bwMode="auto"/>
        <p:txBody>
          <a:bodyPr/>
          <a:lstStyle/>
          <a:p>
            <a:pPr>
              <a:defRPr/>
            </a:pPr>
            <a:r>
              <a:rPr lang="de-DE" b="1"/>
              <a:t>Energieverbrauch privater Haushalte</a:t>
            </a:r>
            <a:endParaRPr/>
          </a:p>
          <a:p>
            <a:pPr>
              <a:defRPr/>
            </a:pPr>
            <a:r>
              <a:rPr lang="de-DE" u="sng">
                <a:hlinkClick r:id="rId2" tooltip="https://www.umweltbundesamt.de/daten/private-haushalte-konsum/wohnen/energieverbrauch-privater-haushalte"/>
              </a:rPr>
              <a:t>https://www.umweltbundesamt.de/daten/private-haushalte-konsum/wohnen/energieverbrauch-privater-haushalte</a:t>
            </a:r>
            <a:r>
              <a:rPr lang="de-DE"/>
              <a:t> </a:t>
            </a:r>
            <a:endParaRPr/>
          </a:p>
          <a:p>
            <a:pPr>
              <a:defRPr/>
            </a:pPr>
            <a:endParaRPr lang="de-DE"/>
          </a:p>
          <a:p>
            <a:pPr>
              <a:defRPr/>
            </a:pPr>
            <a:r>
              <a:rPr lang="de-DE" b="1"/>
              <a:t>CarSharing</a:t>
            </a:r>
            <a:r>
              <a:rPr lang="de-DE" b="1"/>
              <a:t> nutzen</a:t>
            </a:r>
            <a:endParaRPr/>
          </a:p>
          <a:p>
            <a:pPr>
              <a:defRPr/>
            </a:pPr>
            <a:r>
              <a:rPr lang="de-DE" u="sng">
                <a:hlinkClick r:id="rId3" tooltip="https://www.umweltbundesamt.de/umwelttipps-fuer-den-alltag/mobilitaet/carsharing-nutzen#unsere-tipps"/>
              </a:rPr>
              <a:t>https://www.umweltbundesamt.de/umwelttipps-fuer-den-alltag/mobilitaet/carsharing-nutzen#unsere-tipps</a:t>
            </a:r>
            <a:r>
              <a:rPr lang="de-DE"/>
              <a:t> </a:t>
            </a:r>
            <a:endParaRPr/>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41</a:t>
            </a:fld>
            <a:endParaRPr lang="de-DE"/>
          </a:p>
        </p:txBody>
      </p:sp>
      <p:pic>
        <p:nvPicPr>
          <p:cNvPr id="7" name="Grafik 5" hidden="0">
            <a:hlinkClick r:id="rId3"/>
          </p:cNvPr>
          <p:cNvPicPr>
            <a:picLocks noChangeAspect="1"/>
          </p:cNvPicPr>
          <p:nvPr isPhoto="0" userDrawn="0"/>
        </p:nvPicPr>
        <p:blipFill>
          <a:blip r:embed="rId4"/>
          <a:stretch/>
        </p:blipFill>
        <p:spPr bwMode="auto">
          <a:xfrm>
            <a:off x="5856051" y="3468284"/>
            <a:ext cx="5776132" cy="28880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b="1"/>
              <a:t>Energiedaten von Wohngebäuden in Deutschland</a:t>
            </a:r>
            <a:endParaRPr lang="de-DE"/>
          </a:p>
        </p:txBody>
      </p:sp>
      <p:sp>
        <p:nvSpPr>
          <p:cNvPr id="5" name="Inhaltsplatzhalter 2" hidden="0"/>
          <p:cNvSpPr>
            <a:spLocks noGrp="1"/>
          </p:cNvSpPr>
          <p:nvPr isPhoto="0" userDrawn="0">
            <p:ph idx="1" hasCustomPrompt="0"/>
          </p:nvPr>
        </p:nvSpPr>
        <p:spPr bwMode="auto"/>
        <p:txBody>
          <a:bodyPr>
            <a:normAutofit/>
          </a:bodyPr>
          <a:lstStyle/>
          <a:p>
            <a:pPr>
              <a:defRPr/>
            </a:pPr>
            <a:r>
              <a:rPr lang="de-DE" sz="1050" u="sng">
                <a:hlinkClick r:id="rId2" tooltip="https://www.wohngebaeude.info/"/>
              </a:rPr>
              <a:t>https://www.wohngebaeude.info/</a:t>
            </a:r>
            <a:r>
              <a:rPr lang="de-DE" sz="1050"/>
              <a:t> </a:t>
            </a:r>
            <a:endParaRPr/>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42</a:t>
            </a:fld>
            <a:endParaRPr lang="de-DE"/>
          </a:p>
        </p:txBody>
      </p:sp>
      <p:pic>
        <p:nvPicPr>
          <p:cNvPr id="7" name="Grafik 5" hidden="0">
            <a:hlinkClick r:id="rId3"/>
          </p:cNvPr>
          <p:cNvPicPr>
            <a:picLocks noChangeAspect="1"/>
          </p:cNvPicPr>
          <p:nvPr isPhoto="0" userDrawn="0"/>
        </p:nvPicPr>
        <p:blipFill>
          <a:blip r:embed="rId4"/>
          <a:stretch/>
        </p:blipFill>
        <p:spPr bwMode="auto">
          <a:xfrm>
            <a:off x="3568183" y="1870074"/>
            <a:ext cx="5280393" cy="404670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b="1"/>
              <a:t>Energiedaten von Wohngebäuden in Deutschland</a:t>
            </a:r>
            <a:endParaRPr lang="de-DE"/>
          </a:p>
        </p:txBody>
      </p:sp>
      <p:sp>
        <p:nvSpPr>
          <p:cNvPr id="5" name="Inhaltsplatzhalter 2" hidden="0"/>
          <p:cNvSpPr>
            <a:spLocks noGrp="1"/>
          </p:cNvSpPr>
          <p:nvPr isPhoto="0" userDrawn="0">
            <p:ph idx="1" hasCustomPrompt="0"/>
          </p:nvPr>
        </p:nvSpPr>
        <p:spPr bwMode="auto"/>
        <p:txBody>
          <a:bodyPr>
            <a:normAutofit/>
          </a:bodyPr>
          <a:lstStyle/>
          <a:p>
            <a:pPr>
              <a:defRPr/>
            </a:pPr>
            <a:r>
              <a:rPr lang="de-DE" sz="1050" u="sng">
                <a:hlinkClick r:id="rId2" tooltip="https://www.wohngebaeude.info/"/>
              </a:rPr>
              <a:t>https://www.wohngebaeude.info/</a:t>
            </a:r>
            <a:r>
              <a:rPr lang="de-DE" sz="1050"/>
              <a:t> </a:t>
            </a:r>
            <a:endParaRPr/>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43</a:t>
            </a:fld>
            <a:endParaRPr lang="de-DE"/>
          </a:p>
        </p:txBody>
      </p:sp>
      <p:pic>
        <p:nvPicPr>
          <p:cNvPr id="7" name="Grafik 4" hidden="0">
            <a:hlinkClick r:id="rId3"/>
          </p:cNvPr>
          <p:cNvPicPr>
            <a:picLocks noChangeAspect="1"/>
          </p:cNvPicPr>
          <p:nvPr isPhoto="0" userDrawn="0"/>
        </p:nvPicPr>
        <p:blipFill>
          <a:blip r:embed="rId4"/>
          <a:stretch/>
        </p:blipFill>
        <p:spPr bwMode="auto">
          <a:xfrm>
            <a:off x="838198" y="2219022"/>
            <a:ext cx="8111291" cy="435133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endParaRPr lang="de-DE"/>
          </a:p>
        </p:txBody>
      </p:sp>
      <p:sp>
        <p:nvSpPr>
          <p:cNvPr id="5" name="Foliennummernplatzhalter 2" hidden="0"/>
          <p:cNvSpPr>
            <a:spLocks noGrp="1"/>
          </p:cNvSpPr>
          <p:nvPr isPhoto="0" userDrawn="0">
            <p:ph type="sldNum" sz="quarter" idx="12" hasCustomPrompt="0"/>
          </p:nvPr>
        </p:nvSpPr>
        <p:spPr bwMode="auto"/>
        <p:txBody>
          <a:bodyPr/>
          <a:lstStyle/>
          <a:p>
            <a:pPr>
              <a:defRPr/>
            </a:pPr>
            <a:fld id="{C29DB06F-D567-4CDC-9773-4BDAF25D6187}" type="slidenum">
              <a:rPr lang="de-DE"/>
              <a:t>44</a:t>
            </a:fld>
            <a:endParaRPr lang="de-DE"/>
          </a:p>
        </p:txBody>
      </p:sp>
      <p:pic>
        <p:nvPicPr>
          <p:cNvPr id="6" name="Grafik 3" hidden="0">
            <a:hlinkClick r:id="rId2"/>
          </p:cNvPr>
          <p:cNvPicPr>
            <a:picLocks noChangeAspect="1"/>
          </p:cNvPicPr>
          <p:nvPr isPhoto="0" userDrawn="0"/>
        </p:nvPicPr>
        <p:blipFill>
          <a:blip r:embed="rId3"/>
          <a:stretch/>
        </p:blipFill>
        <p:spPr bwMode="auto">
          <a:xfrm>
            <a:off x="0" y="574675"/>
            <a:ext cx="12192000" cy="5708650"/>
          </a:xfrm>
          <a:prstGeom prst="rect">
            <a:avLst/>
          </a:prstGeom>
        </p:spPr>
      </p:pic>
      <p:sp>
        <p:nvSpPr>
          <p:cNvPr id="7" name="Textfeld 4" hidden="0"/>
          <p:cNvSpPr txBox="1"/>
          <p:nvPr isPhoto="0" userDrawn="0"/>
        </p:nvSpPr>
        <p:spPr bwMode="auto">
          <a:xfrm>
            <a:off x="752474" y="6411954"/>
            <a:ext cx="5876925" cy="253916"/>
          </a:xfrm>
          <a:prstGeom prst="rect">
            <a:avLst/>
          </a:prstGeom>
          <a:noFill/>
        </p:spPr>
        <p:txBody>
          <a:bodyPr wrap="square" rtlCol="0">
            <a:spAutoFit/>
          </a:bodyPr>
          <a:lstStyle/>
          <a:p>
            <a:pPr>
              <a:defRPr/>
            </a:pPr>
            <a:r>
              <a:rPr lang="de-DE" sz="1050" u="sng">
                <a:hlinkClick r:id="rId4" tooltip="https://www.karlsruhe.de/b3/freizeit/gruenflaechen/kinderspielplaetze.de"/>
              </a:rPr>
              <a:t>https://www.karlsruhe.de/b3/freizeit/gruenflaechen/kinderspielplaetze.de</a:t>
            </a:r>
            <a:r>
              <a:rPr lang="de-DE" sz="105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b="1"/>
              <a:t>Aktivspielplatz Nordweststadt</a:t>
            </a:r>
            <a:endParaRPr lang="de-DE" sz="2800"/>
          </a:p>
        </p:txBody>
      </p:sp>
      <p:sp>
        <p:nvSpPr>
          <p:cNvPr id="5" name="Foliennummernplatzhalter 2" hidden="0"/>
          <p:cNvSpPr>
            <a:spLocks noGrp="1"/>
          </p:cNvSpPr>
          <p:nvPr isPhoto="0" userDrawn="0">
            <p:ph type="sldNum" sz="quarter" idx="12" hasCustomPrompt="0"/>
          </p:nvPr>
        </p:nvSpPr>
        <p:spPr bwMode="auto"/>
        <p:txBody>
          <a:bodyPr/>
          <a:lstStyle/>
          <a:p>
            <a:pPr>
              <a:defRPr/>
            </a:pPr>
            <a:fld id="{C29DB06F-D567-4CDC-9773-4BDAF25D6187}" type="slidenum">
              <a:rPr lang="de-DE"/>
              <a:t>45</a:t>
            </a:fld>
            <a:endParaRPr lang="de-DE"/>
          </a:p>
        </p:txBody>
      </p:sp>
      <p:pic>
        <p:nvPicPr>
          <p:cNvPr id="6" name="Grafik 4" hidden="0">
            <a:hlinkClick r:id="rId2"/>
          </p:cNvPr>
          <p:cNvPicPr>
            <a:picLocks noChangeAspect="1"/>
          </p:cNvPicPr>
          <p:nvPr isPhoto="0" userDrawn="0"/>
        </p:nvPicPr>
        <p:blipFill>
          <a:blip r:embed="rId3"/>
          <a:stretch/>
        </p:blipFill>
        <p:spPr bwMode="auto">
          <a:xfrm>
            <a:off x="0" y="1477092"/>
            <a:ext cx="12192000" cy="48792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Google Suche „Spielplatz Karlsruhe Durlach “</a:t>
            </a:r>
            <a:endParaRPr/>
          </a:p>
        </p:txBody>
      </p:sp>
      <p:sp>
        <p:nvSpPr>
          <p:cNvPr id="5" name="Foliennummernplatzhalter 2" hidden="0"/>
          <p:cNvSpPr>
            <a:spLocks noGrp="1"/>
          </p:cNvSpPr>
          <p:nvPr isPhoto="0" userDrawn="0">
            <p:ph type="sldNum" sz="quarter" idx="12" hasCustomPrompt="0"/>
          </p:nvPr>
        </p:nvSpPr>
        <p:spPr bwMode="auto"/>
        <p:txBody>
          <a:bodyPr/>
          <a:lstStyle/>
          <a:p>
            <a:pPr>
              <a:defRPr/>
            </a:pPr>
            <a:fld id="{C29DB06F-D567-4CDC-9773-4BDAF25D6187}" type="slidenum">
              <a:rPr lang="de-DE"/>
              <a:t>46</a:t>
            </a:fld>
            <a:endParaRPr lang="de-DE"/>
          </a:p>
        </p:txBody>
      </p:sp>
      <p:pic>
        <p:nvPicPr>
          <p:cNvPr id="6" name="Grafik 3" hidden="0">
            <a:hlinkClick r:id="rId2"/>
          </p:cNvPr>
          <p:cNvPicPr>
            <a:picLocks noChangeAspect="1"/>
          </p:cNvPicPr>
          <p:nvPr isPhoto="0" userDrawn="0"/>
        </p:nvPicPr>
        <p:blipFill>
          <a:blip r:embed="rId3"/>
          <a:stretch/>
        </p:blipFill>
        <p:spPr bwMode="auto">
          <a:xfrm>
            <a:off x="2990850" y="2476500"/>
            <a:ext cx="6210300" cy="1905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endParaRPr lang="de-DE"/>
          </a:p>
        </p:txBody>
      </p:sp>
      <p:sp>
        <p:nvSpPr>
          <p:cNvPr id="5" name="Foliennummernplatzhalter 2" hidden="0"/>
          <p:cNvSpPr>
            <a:spLocks noGrp="1"/>
          </p:cNvSpPr>
          <p:nvPr isPhoto="0" userDrawn="0">
            <p:ph type="sldNum" sz="quarter" idx="12" hasCustomPrompt="0"/>
          </p:nvPr>
        </p:nvSpPr>
        <p:spPr bwMode="auto"/>
        <p:txBody>
          <a:bodyPr/>
          <a:lstStyle/>
          <a:p>
            <a:pPr>
              <a:defRPr/>
            </a:pPr>
            <a:fld id="{C29DB06F-D567-4CDC-9773-4BDAF25D6187}" type="slidenum">
              <a:rPr lang="de-DE"/>
              <a:t>47</a:t>
            </a:fld>
            <a:endParaRPr lang="de-DE"/>
          </a:p>
        </p:txBody>
      </p:sp>
      <p:pic>
        <p:nvPicPr>
          <p:cNvPr id="6" name="Grafik 3" hidden="0">
            <a:hlinkClick r:id="rId2"/>
          </p:cNvPr>
          <p:cNvPicPr>
            <a:picLocks noChangeAspect="1"/>
          </p:cNvPicPr>
          <p:nvPr isPhoto="0" userDrawn="0"/>
        </p:nvPicPr>
        <p:blipFill>
          <a:blip r:embed="rId3"/>
          <a:stretch/>
        </p:blipFill>
        <p:spPr bwMode="auto">
          <a:xfrm>
            <a:off x="0" y="405384"/>
            <a:ext cx="12192000" cy="604723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a:t>Kinderspielplätze </a:t>
            </a:r>
            <a:br>
              <a:rPr lang="de-DE" sz="2800"/>
            </a:br>
            <a:r>
              <a:rPr lang="de-DE" sz="2800"/>
              <a:t>karlsruhe</a:t>
            </a:r>
            <a:endParaRPr lang="de-DE" sz="2800"/>
          </a:p>
        </p:txBody>
      </p:sp>
      <p:sp>
        <p:nvSpPr>
          <p:cNvPr id="5" name="Foliennummernplatzhalter 2" hidden="0"/>
          <p:cNvSpPr>
            <a:spLocks noGrp="1"/>
          </p:cNvSpPr>
          <p:nvPr isPhoto="0" userDrawn="0">
            <p:ph type="sldNum" sz="quarter" idx="12" hasCustomPrompt="0"/>
          </p:nvPr>
        </p:nvSpPr>
        <p:spPr bwMode="auto"/>
        <p:txBody>
          <a:bodyPr/>
          <a:lstStyle/>
          <a:p>
            <a:pPr>
              <a:defRPr/>
            </a:pPr>
            <a:fld id="{C29DB06F-D567-4CDC-9773-4BDAF25D6187}" type="slidenum">
              <a:rPr lang="de-DE"/>
              <a:t>48</a:t>
            </a:fld>
            <a:endParaRPr lang="de-DE"/>
          </a:p>
        </p:txBody>
      </p:sp>
      <p:pic>
        <p:nvPicPr>
          <p:cNvPr id="6" name="Grafik 3" hidden="0">
            <a:hlinkClick r:id="rId2"/>
          </p:cNvPr>
          <p:cNvPicPr>
            <a:picLocks noChangeAspect="1"/>
          </p:cNvPicPr>
          <p:nvPr isPhoto="0" userDrawn="0"/>
        </p:nvPicPr>
        <p:blipFill>
          <a:blip r:embed="rId3"/>
          <a:stretch/>
        </p:blipFill>
        <p:spPr bwMode="auto">
          <a:xfrm>
            <a:off x="2991147" y="0"/>
            <a:ext cx="8734245" cy="6858000"/>
          </a:xfrm>
          <a:prstGeom prst="rect">
            <a:avLst/>
          </a:prstGeom>
        </p:spPr>
      </p:pic>
      <p:pic>
        <p:nvPicPr>
          <p:cNvPr id="7" name="Grafik 5" hidden="0"/>
          <p:cNvPicPr>
            <a:picLocks noChangeAspect="1"/>
          </p:cNvPicPr>
          <p:nvPr isPhoto="0" userDrawn="0"/>
        </p:nvPicPr>
        <p:blipFill>
          <a:blip r:embed="rId4"/>
          <a:stretch/>
        </p:blipFill>
        <p:spPr bwMode="auto">
          <a:xfrm>
            <a:off x="838200" y="1975265"/>
            <a:ext cx="1752599" cy="571500"/>
          </a:xfrm>
          <a:prstGeom prst="rect">
            <a:avLst/>
          </a:prstGeom>
        </p:spPr>
      </p:pic>
      <p:sp>
        <p:nvSpPr>
          <p:cNvPr id="8" name="Textfeld 6" hidden="0"/>
          <p:cNvSpPr txBox="1"/>
          <p:nvPr isPhoto="0" userDrawn="0"/>
        </p:nvSpPr>
        <p:spPr bwMode="auto">
          <a:xfrm>
            <a:off x="974035" y="5880929"/>
            <a:ext cx="9839739" cy="707886"/>
          </a:xfrm>
          <a:prstGeom prst="rect">
            <a:avLst/>
          </a:prstGeom>
          <a:noFill/>
        </p:spPr>
        <p:txBody>
          <a:bodyPr wrap="square" rtlCol="0">
            <a:spAutoFit/>
          </a:bodyPr>
          <a:lstStyle/>
          <a:p>
            <a:pPr>
              <a:defRPr/>
            </a:pPr>
            <a:r>
              <a:rPr lang="de-DE" sz="800"/>
              <a:t>https://www.google.com/search?client=firefox-b-d&amp;q=kinderspielpl%C3%A4tze+karlsruhe&amp;tbs=lf:1,lf_ui:1&amp;tbm=lcl&amp;rflfq=1&amp;num=10&amp;rldimm=12429979751792246033&amp;lqi=ChxraW5kZXJzcGllbHBsw6R0emUga2FybHNydWhlWh4iHGtpbmRlcnNwaWVscGzDpHR6ZSBrYXJsc3J1aGWSAQpwbGF5Z3JvdW5kqgEaEAEqFiISa2luZGVyc3BpZWxwbMOkdHplKAU&amp;phdesc=GpLqt7X1G_k&amp;ved=2ahUKEwie3cyfpbL1AhW7RvEDHQBvAPIQvS56BAgPEDE&amp;rlst=f#rlfi=hd:;si:12429979751792246033,l,ChxraW5kZXJzcGllbHBsw6R0emUga2FybHNydWhlWh4iHGtpbmRlcnNwaWVscGzDpHR6ZSBrYXJsc3J1aGWSAQpwbGF5Z3JvdW5kqgEaEAEqFiISa2luZGVyc3BpZWxwbMOkdHplKAU,y,GpLqt7X1G_k;mv:[[49.0617266,8.5001108],[48.9579893,8.3435461]];tbs:lrf:!1m4!1u3!2m2!3m1!1e1!1m4!1u2!2m2!2m1!1e1!2m1!1e2!2m1!1e3!3sIAE,lf:1,lf_ui:1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a:t>Kinderspielplätze </a:t>
            </a:r>
            <a:br>
              <a:rPr lang="de-DE" sz="2800"/>
            </a:br>
            <a:r>
              <a:rPr lang="de-DE" sz="2800"/>
              <a:t>karlsruhe</a:t>
            </a:r>
            <a:endParaRPr lang="de-DE" sz="2800"/>
          </a:p>
        </p:txBody>
      </p:sp>
      <p:sp>
        <p:nvSpPr>
          <p:cNvPr id="5" name="Foliennummernplatzhalter 2" hidden="0"/>
          <p:cNvSpPr>
            <a:spLocks noGrp="1"/>
          </p:cNvSpPr>
          <p:nvPr isPhoto="0" userDrawn="0">
            <p:ph type="sldNum" sz="quarter" idx="12" hasCustomPrompt="0"/>
          </p:nvPr>
        </p:nvSpPr>
        <p:spPr bwMode="auto"/>
        <p:txBody>
          <a:bodyPr/>
          <a:lstStyle/>
          <a:p>
            <a:pPr>
              <a:defRPr/>
            </a:pPr>
            <a:fld id="{C29DB06F-D567-4CDC-9773-4BDAF25D6187}" type="slidenum">
              <a:rPr lang="de-DE"/>
              <a:t>49</a:t>
            </a:fld>
            <a:endParaRPr lang="de-DE"/>
          </a:p>
        </p:txBody>
      </p:sp>
      <p:pic>
        <p:nvPicPr>
          <p:cNvPr id="6" name="Grafik 5" hidden="0"/>
          <p:cNvPicPr>
            <a:picLocks noChangeAspect="1"/>
          </p:cNvPicPr>
          <p:nvPr isPhoto="0" userDrawn="0"/>
        </p:nvPicPr>
        <p:blipFill>
          <a:blip r:embed="rId2"/>
          <a:stretch/>
        </p:blipFill>
        <p:spPr bwMode="auto">
          <a:xfrm>
            <a:off x="838200" y="1975265"/>
            <a:ext cx="1752599" cy="571500"/>
          </a:xfrm>
          <a:prstGeom prst="rect">
            <a:avLst/>
          </a:prstGeom>
        </p:spPr>
      </p:pic>
      <p:sp>
        <p:nvSpPr>
          <p:cNvPr id="7" name="Textfeld 6" hidden="0"/>
          <p:cNvSpPr txBox="1"/>
          <p:nvPr isPhoto="0" userDrawn="0"/>
        </p:nvSpPr>
        <p:spPr bwMode="auto">
          <a:xfrm>
            <a:off x="974035" y="5880929"/>
            <a:ext cx="9839739" cy="707886"/>
          </a:xfrm>
          <a:prstGeom prst="rect">
            <a:avLst/>
          </a:prstGeom>
          <a:noFill/>
        </p:spPr>
        <p:txBody>
          <a:bodyPr wrap="square" rtlCol="0">
            <a:spAutoFit/>
          </a:bodyPr>
          <a:lstStyle/>
          <a:p>
            <a:pPr>
              <a:defRPr/>
            </a:pPr>
            <a:r>
              <a:rPr lang="de-DE" sz="800"/>
              <a:t>https://www.google.com/search?client=firefox-b-d&amp;q=kinderspielpl%C3%A4tze+karlsruhe&amp;tbs=lf:1,lf_ui:1&amp;tbm=lcl&amp;rflfq=1&amp;num=10&amp;rldimm=12429979751792246033&amp;lqi=ChxraW5kZXJzcGllbHBsw6R0emUga2FybHNydWhlWh4iHGtpbmRlcnNwaWVscGzDpHR6ZSBrYXJsc3J1aGWSAQpwbGF5Z3JvdW5kqgEaEAEqFiISa2luZGVyc3BpZWxwbMOkdHplKAU&amp;phdesc=GpLqt7X1G_k&amp;ved=2ahUKEwie3cyfpbL1AhW7RvEDHQBvAPIQvS56BAgPEDE&amp;rlst=f#rlfi=hd:;si:12429979751792246033,l,ChxraW5kZXJzcGllbHBsw6R0emUga2FybHNydWhlWh4iHGtpbmRlcnNwaWVscGzDpHR6ZSBrYXJsc3J1aGWSAQpwbGF5Z3JvdW5kqgEaEAEqFiISa2luZGVyc3BpZWxwbMOkdHplKAU,y,GpLqt7X1G_k;mv:[[49.0617266,8.5001108],[48.9579893,8.3435461]];tbs:lrf:!1m4!1u3!2m2!3m1!1e1!1m4!1u2!2m2!2m1!1e1!2m1!1e2!2m1!1e3!3sIAE,lf:1,lf_ui:1  </a:t>
            </a:r>
            <a:endParaRPr/>
          </a:p>
        </p:txBody>
      </p:sp>
      <p:pic>
        <p:nvPicPr>
          <p:cNvPr id="8" name="Grafik 4" hidden="0"/>
          <p:cNvPicPr>
            <a:picLocks noChangeAspect="1"/>
          </p:cNvPicPr>
          <p:nvPr isPhoto="0" userDrawn="0"/>
        </p:nvPicPr>
        <p:blipFill>
          <a:blip r:embed="rId3"/>
          <a:stretch/>
        </p:blipFill>
        <p:spPr bwMode="auto">
          <a:xfrm>
            <a:off x="2711661" y="0"/>
            <a:ext cx="8776386"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3" hidden="0"/>
          <p:cNvSpPr>
            <a:spLocks noGrp="1"/>
          </p:cNvSpPr>
          <p:nvPr isPhoto="0" userDrawn="0">
            <p:ph type="title" hasCustomPrompt="0"/>
          </p:nvPr>
        </p:nvSpPr>
        <p:spPr bwMode="auto"/>
        <p:txBody>
          <a:bodyPr>
            <a:normAutofit/>
          </a:bodyPr>
          <a:lstStyle/>
          <a:p>
            <a:pPr>
              <a:defRPr/>
            </a:pPr>
            <a:r>
              <a:rPr lang="de-DE" sz="2800"/>
              <a:t>Lebensqualität in Karlsruhe im Städtevergleich 2019</a:t>
            </a:r>
            <a:endParaRPr/>
          </a:p>
        </p:txBody>
      </p:sp>
      <p:sp>
        <p:nvSpPr>
          <p:cNvPr id="5" name="Inhaltsplatzhalter 4" hidden="0"/>
          <p:cNvSpPr>
            <a:spLocks noGrp="1"/>
          </p:cNvSpPr>
          <p:nvPr isPhoto="0" userDrawn="0">
            <p:ph idx="1" hasCustomPrompt="0"/>
          </p:nvPr>
        </p:nvSpPr>
        <p:spPr bwMode="auto">
          <a:xfrm>
            <a:off x="6193496" y="1825625"/>
            <a:ext cx="5160303" cy="4351338"/>
          </a:xfrm>
        </p:spPr>
        <p:txBody>
          <a:bodyPr>
            <a:normAutofit/>
          </a:bodyPr>
          <a:lstStyle/>
          <a:p>
            <a:pPr marL="0" indent="0">
              <a:buNone/>
              <a:defRPr/>
            </a:pPr>
            <a:r>
              <a:rPr lang="de-DE" sz="2400" u="sng">
                <a:hlinkClick r:id="rId2" tooltip="https://www.karlsruhe.de/b4/stadtentwicklung/umfanaprog/urbanaudit2019/index_html"/>
              </a:rPr>
              <a:t>Links</a:t>
            </a:r>
            <a:endParaRPr/>
          </a:p>
          <a:p>
            <a:pPr>
              <a:defRPr/>
            </a:pPr>
            <a:r>
              <a:rPr lang="de-DE" sz="1600" u="sng">
                <a:hlinkClick r:id="rId2" tooltip="https://www.karlsruhe.de/b4/stadtentwicklung/umfanaprog/urbanaudit2019/index_html"/>
              </a:rPr>
              <a:t>https://www.karlsruhe.de/b4/stadtentwicklung/umfanaprog/urbanaudit2019/index_html</a:t>
            </a:r>
            <a:endParaRPr lang="de-DE" sz="1600"/>
          </a:p>
          <a:p>
            <a:pPr lvl="1">
              <a:defRPr/>
            </a:pPr>
            <a:r>
              <a:rPr lang="de-DE" sz="1400" u="sng">
                <a:hlinkClick r:id="rId3" tooltip="https://www.karlsruhe.de/b4/stadtentwicklung/umfanaprog/urbanaudit2019/HF_sections/content/ZZomuBCGjwaxNg/Lebensqualit%C3%A4t%20in%20Karlsruhe%20im%20St%C3%A4dtevergleich%202019.pdf"/>
              </a:rPr>
              <a:t>Lebensqualität in Karlsruhe im Städtevergleich 2019 (PDF, 866 KB)</a:t>
            </a:r>
            <a:r>
              <a:rPr lang="de-DE" sz="1400"/>
              <a:t> </a:t>
            </a:r>
            <a:endParaRPr/>
          </a:p>
          <a:p>
            <a:pPr lvl="1">
              <a:defRPr/>
            </a:pPr>
            <a:r>
              <a:rPr lang="de-DE" sz="1400" u="sng">
                <a:hlinkClick r:id="rId4" tooltip="https://www.karlsruhe.de/b4/stadtentwicklung/umfanaprog/urbanaudit2019/HF_sections/content/ZZomuBGd5hAxco/Lebensqualit%C3%A4t%20in%20Karlsruhe%20im%20St%C3%A4dtevergleich%202019_Anhangtabellen.pdf"/>
              </a:rPr>
              <a:t>Lebensqualität in Karlsruhe im Städtevergleich 2019 - </a:t>
            </a:r>
            <a:r>
              <a:rPr lang="de-DE" sz="1400" u="sng">
                <a:hlinkClick r:id="rId4" tooltip="https://www.karlsruhe.de/b4/stadtentwicklung/umfanaprog/urbanaudit2019/HF_sections/content/ZZomuBGd5hAxco/Lebensqualit%C3%A4t%20in%20Karlsruhe%20im%20St%C3%A4dtevergleich%202019_Anhangtabellen.pdf"/>
              </a:rPr>
              <a:t>Anhangtabellen</a:t>
            </a:r>
            <a:r>
              <a:rPr lang="de-DE" sz="1400" u="sng">
                <a:hlinkClick r:id="rId4" tooltip="https://www.karlsruhe.de/b4/stadtentwicklung/umfanaprog/urbanaudit2019/HF_sections/content/ZZomuBGd5hAxco/Lebensqualit%C3%A4t%20in%20Karlsruhe%20im%20St%C3%A4dtevergleich%202019_Anhangtabellen.pdf"/>
              </a:rPr>
              <a:t> (PDF, 625 KB)</a:t>
            </a:r>
            <a:endParaRPr lang="de-DE" sz="1400"/>
          </a:p>
          <a:p>
            <a:pPr>
              <a:defRPr/>
            </a:pPr>
            <a:endParaRPr lang="de-DE" sz="2400"/>
          </a:p>
        </p:txBody>
      </p:sp>
      <p:sp>
        <p:nvSpPr>
          <p:cNvPr id="6" name="Foliennummernplatzhalter 2" hidden="0"/>
          <p:cNvSpPr>
            <a:spLocks noGrp="1"/>
          </p:cNvSpPr>
          <p:nvPr isPhoto="0" userDrawn="0">
            <p:ph type="sldNum" sz="quarter" idx="12" hasCustomPrompt="0"/>
          </p:nvPr>
        </p:nvSpPr>
        <p:spPr bwMode="auto"/>
        <p:txBody>
          <a:bodyPr/>
          <a:lstStyle/>
          <a:p>
            <a:pPr>
              <a:defRPr/>
            </a:pPr>
            <a:fld id="{8C5BA8A6-ED88-41AB-828A-0D1809737E4E}" type="slidenum">
              <a:rPr lang="de-DE"/>
              <a:t>5</a:t>
            </a:fld>
            <a:endParaRPr lang="de-DE"/>
          </a:p>
        </p:txBody>
      </p:sp>
      <p:pic>
        <p:nvPicPr>
          <p:cNvPr id="7" name="Grafik 5" hidden="0"/>
          <p:cNvPicPr>
            <a:picLocks noChangeAspect="1"/>
          </p:cNvPicPr>
          <p:nvPr isPhoto="0" userDrawn="0"/>
        </p:nvPicPr>
        <p:blipFill>
          <a:blip r:embed="rId5"/>
          <a:stretch/>
        </p:blipFill>
        <p:spPr bwMode="auto">
          <a:xfrm>
            <a:off x="838200" y="1825625"/>
            <a:ext cx="5160303" cy="4282580"/>
          </a:xfrm>
          <a:prstGeom prst="rect">
            <a:avLst/>
          </a:prstGeom>
        </p:spPr>
      </p:pic>
      <p:sp>
        <p:nvSpPr>
          <p:cNvPr id="8" name="Rechteck 6" hidden="0"/>
          <p:cNvSpPr/>
          <p:nvPr isPhoto="0" userDrawn="0"/>
        </p:nvSpPr>
        <p:spPr bwMode="auto">
          <a:xfrm>
            <a:off x="8496368" y="5309118"/>
            <a:ext cx="2857432" cy="79310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de-DE" sz="800">
                <a:solidFill>
                  <a:schemeClr val="tx1"/>
                </a:solidFill>
              </a:rPr>
              <a:t>©Stadt Karlsruhe</a:t>
            </a:r>
            <a:br>
              <a:rPr lang="de-DE" sz="800">
                <a:solidFill>
                  <a:schemeClr val="tx1"/>
                </a:solidFill>
              </a:rPr>
            </a:br>
            <a:r>
              <a:rPr lang="de-DE" sz="800">
                <a:solidFill>
                  <a:schemeClr val="tx1"/>
                </a:solidFill>
              </a:rPr>
              <a:t>Alle Rechte vorbehalten. Ohne ausdrückliche Genehmigung</a:t>
            </a:r>
            <a:br>
              <a:rPr lang="de-DE" sz="800">
                <a:solidFill>
                  <a:schemeClr val="tx1"/>
                </a:solidFill>
              </a:rPr>
            </a:br>
            <a:r>
              <a:rPr lang="de-DE" sz="800">
                <a:solidFill>
                  <a:schemeClr val="tx1"/>
                </a:solidFill>
              </a:rPr>
              <a:t>des Herausgebers ist es nicht gestattet, diese Veröffentlichung oder Teile daraus zu vervielfältigen oder in elektronischen Systemen anzubieten.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a:t>Haushaltsplan 2021</a:t>
            </a:r>
            <a:br>
              <a:rPr lang="de-DE" sz="2800"/>
            </a:br>
            <a:r>
              <a:rPr lang="de-DE" sz="2800"/>
              <a:t>Haushaltsplan der Stadt Karlsruhe</a:t>
            </a:r>
            <a:endParaRPr/>
          </a:p>
        </p:txBody>
      </p:sp>
      <p:sp>
        <p:nvSpPr>
          <p:cNvPr id="5" name="Foliennummernplatzhalter 2" hidden="0"/>
          <p:cNvSpPr>
            <a:spLocks noGrp="1"/>
          </p:cNvSpPr>
          <p:nvPr isPhoto="0" userDrawn="0">
            <p:ph type="sldNum" sz="quarter" idx="12" hasCustomPrompt="0"/>
          </p:nvPr>
        </p:nvSpPr>
        <p:spPr bwMode="auto"/>
        <p:txBody>
          <a:bodyPr/>
          <a:lstStyle/>
          <a:p>
            <a:pPr>
              <a:defRPr/>
            </a:pPr>
            <a:fld id="{C29DB06F-D567-4CDC-9773-4BDAF25D6187}" type="slidenum">
              <a:rPr lang="de-DE"/>
              <a:t>50</a:t>
            </a:fld>
            <a:endParaRPr lang="de-DE"/>
          </a:p>
        </p:txBody>
      </p:sp>
      <p:pic>
        <p:nvPicPr>
          <p:cNvPr id="6" name="Grafik 3" hidden="0">
            <a:hlinkClick r:id="rId2" tooltip="S. 38  Kinderspielplatz Beiertheimer Allee"/>
          </p:cNvPr>
          <p:cNvPicPr>
            <a:picLocks noChangeAspect="1"/>
          </p:cNvPicPr>
          <p:nvPr isPhoto="0" userDrawn="0"/>
        </p:nvPicPr>
        <p:blipFill>
          <a:blip r:embed="rId3"/>
          <a:stretch/>
        </p:blipFill>
        <p:spPr bwMode="auto">
          <a:xfrm>
            <a:off x="838200" y="2028031"/>
            <a:ext cx="8020050" cy="3990975"/>
          </a:xfrm>
          <a:prstGeom prst="rect">
            <a:avLst/>
          </a:prstGeom>
        </p:spPr>
      </p:pic>
      <p:sp>
        <p:nvSpPr>
          <p:cNvPr id="7" name="Sprechblase: rechteckig mit abgerundeten Ecken 4" hidden="0"/>
          <p:cNvSpPr/>
          <p:nvPr isPhoto="0" userDrawn="0"/>
        </p:nvSpPr>
        <p:spPr bwMode="auto">
          <a:xfrm>
            <a:off x="8914349" y="3165114"/>
            <a:ext cx="2439451" cy="780723"/>
          </a:xfrm>
          <a:prstGeom prst="wedgeRoundRectCallout">
            <a:avLst>
              <a:gd name="adj1" fmla="val -47642"/>
              <a:gd name="adj2" fmla="val 991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de-DE" sz="1400"/>
              <a:t>Mit </a:t>
            </a:r>
            <a:r>
              <a:rPr lang="de-DE" sz="1400"/>
              <a:t>named</a:t>
            </a:r>
            <a:r>
              <a:rPr lang="de-DE" sz="1400"/>
              <a:t> </a:t>
            </a:r>
            <a:r>
              <a:rPr lang="de-DE" sz="1400"/>
              <a:t>entity</a:t>
            </a:r>
            <a:r>
              <a:rPr lang="de-DE" sz="1400"/>
              <a:t> </a:t>
            </a:r>
            <a:r>
              <a:rPr lang="de-DE" sz="1400"/>
              <a:t>regocnition</a:t>
            </a:r>
            <a:r>
              <a:rPr lang="de-DE" sz="1400"/>
              <a:t> „Kinderspielplätze“ extrahieren?</a:t>
            </a:r>
            <a:endParaRPr/>
          </a:p>
        </p:txBody>
      </p:sp>
      <p:sp>
        <p:nvSpPr>
          <p:cNvPr id="8" name="Sprechblase: rechteckig mit abgerundeten Ecken 5" hidden="0"/>
          <p:cNvSpPr/>
          <p:nvPr isPhoto="0" userDrawn="0"/>
        </p:nvSpPr>
        <p:spPr bwMode="auto">
          <a:xfrm>
            <a:off x="8736054" y="1074198"/>
            <a:ext cx="2575265" cy="780723"/>
          </a:xfrm>
          <a:prstGeom prst="wedgeRoundRectCallout">
            <a:avLst>
              <a:gd name="adj1" fmla="val -47642"/>
              <a:gd name="adj2" fmla="val 991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de-DE" sz="1400"/>
              <a:t>Mit </a:t>
            </a:r>
            <a:r>
              <a:rPr lang="de-DE" sz="1400"/>
              <a:t>named</a:t>
            </a:r>
            <a:r>
              <a:rPr lang="de-DE" sz="1400"/>
              <a:t> </a:t>
            </a:r>
            <a:r>
              <a:rPr lang="de-DE" sz="1400"/>
              <a:t>entity</a:t>
            </a:r>
            <a:r>
              <a:rPr lang="de-DE" sz="1400"/>
              <a:t> </a:t>
            </a:r>
            <a:r>
              <a:rPr lang="de-DE" sz="1400"/>
              <a:t>regocnition</a:t>
            </a:r>
            <a:r>
              <a:rPr lang="de-DE" sz="1400"/>
              <a:t> „Maßnahmen“ extrahieren?</a:t>
            </a:r>
            <a:endParaRPr/>
          </a:p>
        </p:txBody>
      </p:sp>
      <p:sp>
        <p:nvSpPr>
          <p:cNvPr id="9" name="Rechteck: abgerundete Ecken 6" hidden="0"/>
          <p:cNvSpPr/>
          <p:nvPr isPhoto="0" userDrawn="0"/>
        </p:nvSpPr>
        <p:spPr bwMode="auto">
          <a:xfrm>
            <a:off x="2343705" y="2028031"/>
            <a:ext cx="1287262" cy="315674"/>
          </a:xfrm>
          <a:prstGeom prst="roundRect">
            <a:avLst>
              <a:gd name="adj" fmla="val 16667"/>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Rechteck: abgerundete Ecken 7" hidden="0"/>
          <p:cNvSpPr/>
          <p:nvPr isPhoto="0" userDrawn="0"/>
        </p:nvSpPr>
        <p:spPr bwMode="auto">
          <a:xfrm>
            <a:off x="925723" y="2496105"/>
            <a:ext cx="1417982" cy="315674"/>
          </a:xfrm>
          <a:prstGeom prst="roundRect">
            <a:avLst>
              <a:gd name="adj" fmla="val 16667"/>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Rechteck: abgerundete Ecken 8" hidden="0"/>
          <p:cNvSpPr/>
          <p:nvPr isPhoto="0" userDrawn="0"/>
        </p:nvSpPr>
        <p:spPr bwMode="auto">
          <a:xfrm>
            <a:off x="895906" y="4099717"/>
            <a:ext cx="2314433" cy="1098447"/>
          </a:xfrm>
          <a:prstGeom prst="roundRect">
            <a:avLst>
              <a:gd name="adj" fmla="val 16667"/>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Textfeld 9" hidden="0"/>
          <p:cNvSpPr txBox="1"/>
          <p:nvPr isPhoto="0" userDrawn="0"/>
        </p:nvSpPr>
        <p:spPr bwMode="auto">
          <a:xfrm>
            <a:off x="838200" y="6356350"/>
            <a:ext cx="7772400" cy="253916"/>
          </a:xfrm>
          <a:prstGeom prst="rect">
            <a:avLst/>
          </a:prstGeom>
          <a:noFill/>
        </p:spPr>
        <p:txBody>
          <a:bodyPr wrap="square" rtlCol="0">
            <a:spAutoFit/>
          </a:bodyPr>
          <a:lstStyle/>
          <a:p>
            <a:pPr>
              <a:defRPr/>
            </a:pPr>
            <a:r>
              <a:rPr lang="de-DE" sz="1050"/>
              <a:t>C:\KA_TP\Daten\Daten des Haushaltsplans 2021\hhplan2021.pdf</a:t>
            </a:r>
            <a:endParaRPr lang="de-DE" sz="105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3" hidden="0"/>
          <p:cNvSpPr>
            <a:spLocks noGrp="1"/>
          </p:cNvSpPr>
          <p:nvPr isPhoto="0" userDrawn="0">
            <p:ph type="title" hasCustomPrompt="0"/>
          </p:nvPr>
        </p:nvSpPr>
        <p:spPr bwMode="auto"/>
        <p:txBody>
          <a:bodyPr/>
          <a:lstStyle/>
          <a:p>
            <a:pPr>
              <a:defRPr/>
            </a:pPr>
            <a:endParaRPr lang="de-DE"/>
          </a:p>
        </p:txBody>
      </p:sp>
      <p:sp>
        <p:nvSpPr>
          <p:cNvPr id="5" name="Inhaltsplatzhalter 4" hidden="0"/>
          <p:cNvSpPr>
            <a:spLocks noGrp="1"/>
          </p:cNvSpPr>
          <p:nvPr isPhoto="0" userDrawn="0">
            <p:ph idx="1" hasCustomPrompt="0"/>
          </p:nvPr>
        </p:nvSpPr>
        <p:spPr bwMode="auto"/>
        <p:txBody>
          <a:bodyPr>
            <a:normAutofit fontScale="92500" lnSpcReduction="10000"/>
          </a:bodyPr>
          <a:lstStyle/>
          <a:p>
            <a:pPr>
              <a:defRPr/>
            </a:pPr>
            <a:r>
              <a:rPr lang="de-DE" b="1"/>
              <a:t>Spiel- und Sportflächen</a:t>
            </a:r>
            <a:endParaRPr/>
          </a:p>
          <a:p>
            <a:pPr>
              <a:defRPr/>
            </a:pPr>
            <a:r>
              <a:rPr lang="de-DE"/>
              <a:t>Karlsruhe ist eine famili­en­freund­li­che Stadt. Dabei ist das um­fang­rei­che Angebot an öffent­li­chen Spiel- und Bewegungs­räu­men ein wesent­li­cher Bestand­teil. </a:t>
            </a:r>
            <a:endParaRPr/>
          </a:p>
          <a:p>
            <a:pPr>
              <a:defRPr/>
            </a:pPr>
            <a:r>
              <a:rPr lang="de-DE"/>
              <a:t>Die Vernetzung der Freiräume, die famili­en­freund­li­che Gestal­tung ­der Wohnquar­tiere, sowie die Gestaltung und Angebote der Grün­flä­chen und Stadt­plätze tragen dazu bei. Die Stadt verfolg­t das Ziel, Spielräume für die verschie­de­nen Alter­s­stu­fen in Woh­num­ge­bun­gen und Grünflä­chen zu integrie­ren. Fuß- und Radwe­ge ­zum Kinder­gar­ten, zur Schule oder zum Einkaufen vernetzen die um­lie­gen­den Kinder­spiel­plätze und Grünflä­chen mit den Wohnungen. </a:t>
            </a:r>
            <a:endParaRPr/>
          </a:p>
          <a:p>
            <a:pPr>
              <a:defRPr/>
            </a:pPr>
            <a:r>
              <a:rPr lang="de-DE" u="sng">
                <a:hlinkClick r:id="rId2" tooltip="https://www.karlsruhe.de/b3/freizeit/gruenflaechen/kinderspielplaetze.de"/>
              </a:rPr>
              <a:t>https://www.karlsruhe.de/b3/freizeit/gruenflaechen/kinderspielplaetze.de</a:t>
            </a:r>
            <a:endParaRPr lang="de-DE"/>
          </a:p>
          <a:p>
            <a:pPr>
              <a:defRPr/>
            </a:pPr>
            <a:endParaRPr lang="de-DE"/>
          </a:p>
          <a:p>
            <a:pPr>
              <a:defRPr/>
            </a:pPr>
            <a:endParaRPr lang="de-DE"/>
          </a:p>
        </p:txBody>
      </p:sp>
      <p:sp>
        <p:nvSpPr>
          <p:cNvPr id="6" name="Foliennummernplatzhalter 2" hidden="0"/>
          <p:cNvSpPr>
            <a:spLocks noGrp="1"/>
          </p:cNvSpPr>
          <p:nvPr isPhoto="0" userDrawn="0">
            <p:ph type="sldNum" sz="quarter" idx="12" hasCustomPrompt="0"/>
          </p:nvPr>
        </p:nvSpPr>
        <p:spPr bwMode="auto"/>
        <p:txBody>
          <a:bodyPr/>
          <a:lstStyle/>
          <a:p>
            <a:pPr>
              <a:defRPr/>
            </a:pPr>
            <a:fld id="{C29DB06F-D567-4CDC-9773-4BDAF25D6187}" type="slidenum">
              <a:rPr lang="de-DE"/>
              <a:t>51</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normAutofit/>
          </a:bodyPr>
          <a:lstStyle/>
          <a:p>
            <a:pPr>
              <a:defRPr/>
            </a:pPr>
            <a:r>
              <a:rPr lang="de-DE" sz="2800"/>
              <a:t>Beispiele zu einem Frage-Antwort-Spiel</a:t>
            </a:r>
            <a:endParaRPr/>
          </a:p>
        </p:txBody>
      </p:sp>
      <p:sp>
        <p:nvSpPr>
          <p:cNvPr id="5" name="Inhaltsplatzhalter 2" hidden="0"/>
          <p:cNvSpPr>
            <a:spLocks noGrp="1"/>
          </p:cNvSpPr>
          <p:nvPr isPhoto="0" userDrawn="0">
            <p:ph idx="1" hasCustomPrompt="0"/>
          </p:nvPr>
        </p:nvSpPr>
        <p:spPr bwMode="auto"/>
        <p:txBody>
          <a:bodyPr>
            <a:normAutofit/>
          </a:bodyPr>
          <a:lstStyle/>
          <a:p>
            <a:pPr>
              <a:defRPr/>
            </a:pPr>
            <a:r>
              <a:rPr lang="de-DE" sz="2400"/>
              <a:t>Thema: Kinderspielplätze </a:t>
            </a:r>
            <a:endParaRPr/>
          </a:p>
          <a:p>
            <a:pPr lvl="1">
              <a:defRPr/>
            </a:pPr>
            <a:r>
              <a:rPr lang="de-DE" sz="2000"/>
              <a:t>Wie sieht es mit Kinderspielplätzen in der Stadt aus?</a:t>
            </a:r>
            <a:endParaRPr/>
          </a:p>
          <a:p>
            <a:pPr>
              <a:defRPr/>
            </a:pPr>
            <a:r>
              <a:rPr lang="de-DE" sz="2400"/>
              <a:t>Thema Bauen und Wohnen</a:t>
            </a:r>
            <a:endParaRPr/>
          </a:p>
          <a:p>
            <a:pPr lvl="1">
              <a:defRPr/>
            </a:pPr>
            <a:r>
              <a:rPr lang="de-DE" sz="2000"/>
              <a:t>Wie hat sich die Wohnsituation in Karlsruhe entwickelt?</a:t>
            </a:r>
            <a:endParaRPr/>
          </a:p>
          <a:p>
            <a:pPr>
              <a:defRPr/>
            </a:pPr>
            <a:r>
              <a:rPr lang="de-DE" sz="2400"/>
              <a:t>…</a:t>
            </a:r>
            <a:endParaRPr/>
          </a:p>
        </p:txBody>
      </p:sp>
      <p:sp>
        <p:nvSpPr>
          <p:cNvPr id="6" name="Foliennummernplatzhalter 3" hidden="0"/>
          <p:cNvSpPr>
            <a:spLocks noGrp="1"/>
          </p:cNvSpPr>
          <p:nvPr isPhoto="0" userDrawn="0">
            <p:ph type="sldNum" sz="quarter" idx="12" hasCustomPrompt="0"/>
          </p:nvPr>
        </p:nvSpPr>
        <p:spPr bwMode="auto"/>
        <p:txBody>
          <a:bodyPr/>
          <a:lstStyle/>
          <a:p>
            <a:pPr>
              <a:defRPr/>
            </a:pPr>
            <a:fld id="{8C5BA8A6-ED88-41AB-828A-0D1809737E4E}" type="slidenum">
              <a:rPr lang="de-DE"/>
              <a:t>6</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25" hidden="0"/>
          <p:cNvSpPr>
            <a:spLocks noGrp="1"/>
          </p:cNvSpPr>
          <p:nvPr isPhoto="0" userDrawn="0">
            <p:ph type="title" hasCustomPrompt="0"/>
          </p:nvPr>
        </p:nvSpPr>
        <p:spPr bwMode="auto"/>
        <p:txBody>
          <a:bodyPr>
            <a:normAutofit/>
          </a:bodyPr>
          <a:lstStyle/>
          <a:p>
            <a:pPr>
              <a:defRPr/>
            </a:pPr>
            <a:r>
              <a:rPr lang="de-DE" sz="2400"/>
              <a:t>Thema: Kinderspielplätze</a:t>
            </a:r>
            <a:br>
              <a:rPr lang="de-DE" sz="2400"/>
            </a:br>
            <a:endParaRPr lang="de-DE" sz="2400"/>
          </a:p>
        </p:txBody>
      </p:sp>
      <p:sp>
        <p:nvSpPr>
          <p:cNvPr id="5" name="Foliennummernplatzhalter 4" hidden="0"/>
          <p:cNvSpPr>
            <a:spLocks noGrp="1"/>
          </p:cNvSpPr>
          <p:nvPr isPhoto="0" userDrawn="0">
            <p:ph type="sldNum" sz="quarter" idx="12" hasCustomPrompt="0"/>
          </p:nvPr>
        </p:nvSpPr>
        <p:spPr bwMode="auto"/>
        <p:txBody>
          <a:bodyPr/>
          <a:lstStyle/>
          <a:p>
            <a:pPr>
              <a:defRPr/>
            </a:pPr>
            <a:fld id="{C29DB06F-D567-4CDC-9773-4BDAF25D6187}" type="slidenum">
              <a:rPr lang="de-DE"/>
              <a:t>7</a:t>
            </a:fld>
            <a:endParaRPr lang="de-DE"/>
          </a:p>
        </p:txBody>
      </p:sp>
      <p:sp>
        <p:nvSpPr>
          <p:cNvPr id="6" name="Rechteck 2" hidden="0"/>
          <p:cNvSpPr/>
          <p:nvPr isPhoto="0" userDrawn="0"/>
        </p:nvSpPr>
        <p:spPr bwMode="auto">
          <a:xfrm>
            <a:off x="2461727" y="1825241"/>
            <a:ext cx="2257338" cy="110734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Screenshot 1</a:t>
            </a:r>
            <a:endParaRPr lang="de-DE"/>
          </a:p>
        </p:txBody>
      </p:sp>
      <p:sp>
        <p:nvSpPr>
          <p:cNvPr id="7" name="Rechteck: abgerundete Ecken 5" hidden="0"/>
          <p:cNvSpPr/>
          <p:nvPr isPhoto="0" userDrawn="0"/>
        </p:nvSpPr>
        <p:spPr bwMode="auto">
          <a:xfrm>
            <a:off x="838200" y="1825624"/>
            <a:ext cx="1513998" cy="1107347"/>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Wie hat sich die Anzahl der  Kinderspielplätze in den vergangenen Jahren entwickelt?</a:t>
            </a:r>
            <a:endParaRPr/>
          </a:p>
        </p:txBody>
      </p:sp>
      <p:sp>
        <p:nvSpPr>
          <p:cNvPr id="8" name="Rechteck: abgerundete Ecken 6" hidden="0"/>
          <p:cNvSpPr/>
          <p:nvPr isPhoto="0" userDrawn="0"/>
        </p:nvSpPr>
        <p:spPr bwMode="auto">
          <a:xfrm>
            <a:off x="4829477" y="1825175"/>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Die Anzahl der Spielplätze hat sich über die Zeit nicht verändert.</a:t>
            </a:r>
            <a:endParaRPr/>
          </a:p>
        </p:txBody>
      </p:sp>
      <p:sp>
        <p:nvSpPr>
          <p:cNvPr id="9" name="Rechteck: abgerundete Ecken 7" hidden="0"/>
          <p:cNvSpPr/>
          <p:nvPr isPhoto="0" userDrawn="0"/>
        </p:nvSpPr>
        <p:spPr bwMode="auto">
          <a:xfrm>
            <a:off x="838200" y="3071020"/>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Wie hat sich die Größe der Plätze über die Zeit entwickelt?</a:t>
            </a:r>
            <a:endParaRPr/>
          </a:p>
        </p:txBody>
      </p:sp>
      <p:sp>
        <p:nvSpPr>
          <p:cNvPr id="10" name="Rechteck 8" hidden="0"/>
          <p:cNvSpPr/>
          <p:nvPr isPhoto="0" userDrawn="0"/>
        </p:nvSpPr>
        <p:spPr bwMode="auto">
          <a:xfrm>
            <a:off x="2461727" y="3067525"/>
            <a:ext cx="2257338" cy="110734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Screenshot 2</a:t>
            </a:r>
            <a:endParaRPr lang="de-DE"/>
          </a:p>
        </p:txBody>
      </p:sp>
      <p:sp>
        <p:nvSpPr>
          <p:cNvPr id="11" name="Rechteck: abgerundete Ecken 9" hidden="0"/>
          <p:cNvSpPr/>
          <p:nvPr isPhoto="0" userDrawn="0"/>
        </p:nvSpPr>
        <p:spPr bwMode="auto">
          <a:xfrm>
            <a:off x="4829477" y="3079948"/>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Die Gesamtfläche der Spielplätze hat sich über die Zeit nicht verändert.</a:t>
            </a:r>
            <a:endParaRPr/>
          </a:p>
        </p:txBody>
      </p:sp>
      <p:sp>
        <p:nvSpPr>
          <p:cNvPr id="12" name="Rechteck: abgerundete Ecken 10" hidden="0"/>
          <p:cNvSpPr/>
          <p:nvPr isPhoto="0" userDrawn="0"/>
        </p:nvSpPr>
        <p:spPr bwMode="auto">
          <a:xfrm>
            <a:off x="838200" y="4300881"/>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Wie hat sich die Anzahl der Kinder über die Zeit entwickelt?</a:t>
            </a:r>
            <a:endParaRPr/>
          </a:p>
        </p:txBody>
      </p:sp>
      <p:sp>
        <p:nvSpPr>
          <p:cNvPr id="13" name="Rechteck 11" hidden="0"/>
          <p:cNvSpPr/>
          <p:nvPr isPhoto="0" userDrawn="0"/>
        </p:nvSpPr>
        <p:spPr bwMode="auto">
          <a:xfrm>
            <a:off x="2461727" y="4294285"/>
            <a:ext cx="2257338" cy="110734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Screenshot 3</a:t>
            </a:r>
            <a:endParaRPr lang="de-DE"/>
          </a:p>
        </p:txBody>
      </p:sp>
      <p:sp>
        <p:nvSpPr>
          <p:cNvPr id="14" name="Rechteck: abgerundete Ecken 12" hidden="0"/>
          <p:cNvSpPr/>
          <p:nvPr isPhoto="0" userDrawn="0"/>
        </p:nvSpPr>
        <p:spPr bwMode="auto">
          <a:xfrm>
            <a:off x="4844143" y="4284405"/>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Anstieg der Anzahl Kinder in 2015 und Abfall in 2016 </a:t>
            </a:r>
            <a:endParaRPr/>
          </a:p>
          <a:p>
            <a:pPr algn="ctr">
              <a:defRPr/>
            </a:pPr>
            <a:r>
              <a:rPr lang="de-DE" sz="1000" b="1">
                <a:solidFill>
                  <a:schemeClr val="tx1"/>
                </a:solidFill>
              </a:rPr>
              <a:t>(die Skalierung der y-Achse ist gegenüber oben geändert!)</a:t>
            </a:r>
            <a:endParaRPr/>
          </a:p>
        </p:txBody>
      </p:sp>
      <p:sp>
        <p:nvSpPr>
          <p:cNvPr id="15" name="Rechteck: abgerundete Ecken 13" hidden="0"/>
          <p:cNvSpPr/>
          <p:nvPr isPhoto="0" userDrawn="0"/>
        </p:nvSpPr>
        <p:spPr bwMode="auto">
          <a:xfrm>
            <a:off x="838200" y="5530741"/>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Wie sehen die Zahlen für den Stadtteil aus, in dem ich wohne?</a:t>
            </a:r>
            <a:endParaRPr/>
          </a:p>
        </p:txBody>
      </p:sp>
      <p:sp>
        <p:nvSpPr>
          <p:cNvPr id="16" name="Rechteck 14" hidden="0"/>
          <p:cNvSpPr/>
          <p:nvPr isPhoto="0" userDrawn="0"/>
        </p:nvSpPr>
        <p:spPr bwMode="auto">
          <a:xfrm>
            <a:off x="2461727" y="5530358"/>
            <a:ext cx="2257338" cy="110734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Screenshot 4</a:t>
            </a:r>
            <a:endParaRPr lang="de-DE"/>
          </a:p>
        </p:txBody>
      </p:sp>
      <p:sp>
        <p:nvSpPr>
          <p:cNvPr id="17" name="Rechteck: abgerundete Ecken 15" hidden="0"/>
          <p:cNvSpPr/>
          <p:nvPr isPhoto="0" userDrawn="0"/>
        </p:nvSpPr>
        <p:spPr bwMode="auto">
          <a:xfrm>
            <a:off x="4844143" y="5530358"/>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Die Differenz von 2015 zu 2016 sind lediglich 5 Kinder – insgesamt dagegen 700 Kinder</a:t>
            </a:r>
            <a:endParaRPr/>
          </a:p>
        </p:txBody>
      </p:sp>
      <p:sp>
        <p:nvSpPr>
          <p:cNvPr id="18" name="Rechteck 16" hidden="0"/>
          <p:cNvSpPr/>
          <p:nvPr isPhoto="0" userDrawn="0"/>
        </p:nvSpPr>
        <p:spPr bwMode="auto">
          <a:xfrm>
            <a:off x="838200" y="1303288"/>
            <a:ext cx="1513996" cy="3842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a:solidFill>
                  <a:schemeClr val="tx1"/>
                </a:solidFill>
              </a:rPr>
              <a:t>Frage</a:t>
            </a:r>
            <a:endParaRPr/>
          </a:p>
        </p:txBody>
      </p:sp>
      <p:sp>
        <p:nvSpPr>
          <p:cNvPr id="19" name="Rechteck 17" hidden="0"/>
          <p:cNvSpPr/>
          <p:nvPr isPhoto="0" userDrawn="0"/>
        </p:nvSpPr>
        <p:spPr bwMode="auto">
          <a:xfrm>
            <a:off x="2461727" y="1303288"/>
            <a:ext cx="2257338" cy="3842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a:solidFill>
                  <a:schemeClr val="tx1"/>
                </a:solidFill>
              </a:rPr>
              <a:t>Antwort</a:t>
            </a:r>
            <a:endParaRPr/>
          </a:p>
        </p:txBody>
      </p:sp>
      <p:sp>
        <p:nvSpPr>
          <p:cNvPr id="20" name="Rechteck 18" hidden="0"/>
          <p:cNvSpPr/>
          <p:nvPr isPhoto="0" userDrawn="0"/>
        </p:nvSpPr>
        <p:spPr bwMode="auto">
          <a:xfrm>
            <a:off x="4844143" y="1302904"/>
            <a:ext cx="1499332" cy="3842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a:solidFill>
                  <a:schemeClr val="tx1"/>
                </a:solidFill>
              </a:rPr>
              <a:t>Feststellung</a:t>
            </a:r>
            <a:endParaRPr/>
          </a:p>
        </p:txBody>
      </p:sp>
      <p:sp>
        <p:nvSpPr>
          <p:cNvPr id="21" name="Rechteck 19" hidden="0"/>
          <p:cNvSpPr/>
          <p:nvPr isPhoto="0" userDrawn="0"/>
        </p:nvSpPr>
        <p:spPr bwMode="auto">
          <a:xfrm>
            <a:off x="6461660" y="1302904"/>
            <a:ext cx="1499332" cy="3842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a:solidFill>
                  <a:schemeClr val="tx1"/>
                </a:solidFill>
              </a:rPr>
              <a:t>Fortsetzung</a:t>
            </a:r>
            <a:endParaRPr/>
          </a:p>
        </p:txBody>
      </p:sp>
      <p:sp>
        <p:nvSpPr>
          <p:cNvPr id="22" name="Rechteck: abgerundete Ecken 21" hidden="0"/>
          <p:cNvSpPr/>
          <p:nvPr isPhoto="0" userDrawn="0"/>
        </p:nvSpPr>
        <p:spPr bwMode="auto">
          <a:xfrm>
            <a:off x="6461660" y="1822128"/>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Neben Anzahl der Spielplätze ist die Größe der Plätze ein wesentliches Merkmal</a:t>
            </a:r>
            <a:endParaRPr/>
          </a:p>
        </p:txBody>
      </p:sp>
      <p:sp>
        <p:nvSpPr>
          <p:cNvPr id="23" name="Rechteck: abgerundete Ecken 22" hidden="0"/>
          <p:cNvSpPr/>
          <p:nvPr isPhoto="0" userDrawn="0"/>
        </p:nvSpPr>
        <p:spPr bwMode="auto">
          <a:xfrm>
            <a:off x="6461660" y="3067526"/>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Erweiterung: den Aspekt Kinder einbeziehen</a:t>
            </a:r>
            <a:endParaRPr/>
          </a:p>
        </p:txBody>
      </p:sp>
      <p:sp>
        <p:nvSpPr>
          <p:cNvPr id="24" name="Rechteck: abgerundete Ecken 23" hidden="0"/>
          <p:cNvSpPr/>
          <p:nvPr isPhoto="0" userDrawn="0"/>
        </p:nvSpPr>
        <p:spPr bwMode="auto">
          <a:xfrm>
            <a:off x="6461660" y="4284406"/>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Detaillierung der Gesamtsituation: Wie sieht es in einzelnen Stadt-teilen aus?</a:t>
            </a:r>
            <a:endParaRPr/>
          </a:p>
        </p:txBody>
      </p:sp>
      <p:sp>
        <p:nvSpPr>
          <p:cNvPr id="25" name="Rechteck: abgerundete Ecken 24" hidden="0"/>
          <p:cNvSpPr/>
          <p:nvPr isPhoto="0" userDrawn="0"/>
        </p:nvSpPr>
        <p:spPr bwMode="auto">
          <a:xfrm>
            <a:off x="6461660" y="5525040"/>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i="1">
                <a:solidFill>
                  <a:schemeClr val="tx1"/>
                </a:solidFill>
              </a:rPr>
              <a:t>Was wäre für Sie  jetzt der Andockpunkt für Ihre nächste Frage?</a:t>
            </a:r>
            <a:endParaRPr/>
          </a:p>
        </p:txBody>
      </p:sp>
      <p:sp>
        <p:nvSpPr>
          <p:cNvPr id="26" name="Legende: Linie 26" hidden="0"/>
          <p:cNvSpPr/>
          <p:nvPr isPhoto="0" userDrawn="0"/>
        </p:nvSpPr>
        <p:spPr bwMode="auto">
          <a:xfrm>
            <a:off x="9021356" y="5530358"/>
            <a:ext cx="1736836" cy="405652"/>
          </a:xfrm>
          <a:prstGeom prst="borderCallout1">
            <a:avLst>
              <a:gd name="adj1" fmla="val 18750"/>
              <a:gd name="adj2" fmla="val -8333"/>
              <a:gd name="adj3" fmla="val 112500"/>
              <a:gd name="adj4" fmla="val -38333"/>
            </a:avLst>
          </a:prstGeom>
          <a:solidFill>
            <a:schemeClr val="tx2">
              <a:lumMod val="20000"/>
              <a:lumOff val="80000"/>
            </a:schemeClr>
          </a:solidFill>
          <a:ln>
            <a:solidFill>
              <a:schemeClr val="accent1">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de-DE" sz="1100">
                <a:solidFill>
                  <a:schemeClr val="tx1"/>
                </a:solidFill>
              </a:rPr>
              <a:t>Freizeit: Spielplätze insgesamt</a:t>
            </a:r>
            <a:endParaRPr/>
          </a:p>
        </p:txBody>
      </p:sp>
      <p:sp>
        <p:nvSpPr>
          <p:cNvPr id="27" name="Legende: Linie 27" hidden="0"/>
          <p:cNvSpPr/>
          <p:nvPr isPhoto="0" userDrawn="0"/>
        </p:nvSpPr>
        <p:spPr bwMode="auto">
          <a:xfrm>
            <a:off x="9021358" y="1822128"/>
            <a:ext cx="1736836" cy="914014"/>
          </a:xfrm>
          <a:prstGeom prst="borderCallout1">
            <a:avLst>
              <a:gd name="adj1" fmla="val 18750"/>
              <a:gd name="adj2" fmla="val -8333"/>
              <a:gd name="adj3" fmla="val 61458"/>
              <a:gd name="adj4" fmla="val -39945"/>
            </a:avLst>
          </a:prstGeom>
          <a:solidFill>
            <a:schemeClr val="tx2">
              <a:lumMod val="20000"/>
              <a:lumOff val="80000"/>
            </a:schemeClr>
          </a:solidFill>
          <a:ln>
            <a:solidFill>
              <a:schemeClr val="accent1">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de-DE" sz="1100">
                <a:solidFill>
                  <a:schemeClr val="tx1"/>
                </a:solidFill>
              </a:rPr>
              <a:t>Anderer Einstieg: Wie haben sich die Kosten für die Kinderspielplätze in den vergangenen Jahren entwickelt?</a:t>
            </a:r>
            <a:endParaRPr/>
          </a:p>
        </p:txBody>
      </p:sp>
      <p:sp>
        <p:nvSpPr>
          <p:cNvPr id="28" name="Legende: Linie 28" hidden="0"/>
          <p:cNvSpPr/>
          <p:nvPr isPhoto="0" userDrawn="0"/>
        </p:nvSpPr>
        <p:spPr bwMode="auto">
          <a:xfrm>
            <a:off x="9021357" y="4300881"/>
            <a:ext cx="1736836" cy="405652"/>
          </a:xfrm>
          <a:prstGeom prst="borderCallout1">
            <a:avLst>
              <a:gd name="adj1" fmla="val 18750"/>
              <a:gd name="adj2" fmla="val -8333"/>
              <a:gd name="adj3" fmla="val 112500"/>
              <a:gd name="adj4" fmla="val -38333"/>
            </a:avLst>
          </a:prstGeom>
          <a:solidFill>
            <a:schemeClr val="tx2">
              <a:lumMod val="20000"/>
              <a:lumOff val="80000"/>
            </a:schemeClr>
          </a:solidFill>
          <a:ln>
            <a:solidFill>
              <a:schemeClr val="accent1">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de-DE" sz="1100">
                <a:solidFill>
                  <a:schemeClr val="tx1"/>
                </a:solidFill>
              </a:rPr>
              <a:t>Vergleich mit anderen Kommunen</a:t>
            </a:r>
            <a:endParaRPr/>
          </a:p>
        </p:txBody>
      </p:sp>
      <p:sp>
        <p:nvSpPr>
          <p:cNvPr id="29" name="Legende: Linie 29" hidden="0"/>
          <p:cNvSpPr/>
          <p:nvPr isPhoto="0" userDrawn="0"/>
        </p:nvSpPr>
        <p:spPr bwMode="auto">
          <a:xfrm>
            <a:off x="9021358" y="3079948"/>
            <a:ext cx="1736836" cy="405652"/>
          </a:xfrm>
          <a:prstGeom prst="borderCallout1">
            <a:avLst>
              <a:gd name="adj1" fmla="val 18750"/>
              <a:gd name="adj2" fmla="val -8333"/>
              <a:gd name="adj3" fmla="val 112500"/>
              <a:gd name="adj4" fmla="val -38333"/>
            </a:avLst>
          </a:prstGeom>
          <a:solidFill>
            <a:schemeClr val="tx2">
              <a:lumMod val="20000"/>
              <a:lumOff val="80000"/>
            </a:schemeClr>
          </a:solidFill>
          <a:ln>
            <a:solidFill>
              <a:schemeClr val="accent1">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de-DE" sz="1100">
                <a:solidFill>
                  <a:schemeClr val="tx1"/>
                </a:solidFill>
              </a:rPr>
              <a:t>Ausstattung der Spielplätze</a:t>
            </a:r>
            <a:endParaRPr/>
          </a:p>
        </p:txBody>
      </p:sp>
      <p:sp>
        <p:nvSpPr>
          <p:cNvPr id="30" name="Rechteck 30" hidden="0"/>
          <p:cNvSpPr/>
          <p:nvPr isPhoto="0" userDrawn="0"/>
        </p:nvSpPr>
        <p:spPr bwMode="auto">
          <a:xfrm>
            <a:off x="11100627" y="1733185"/>
            <a:ext cx="615873" cy="523220"/>
          </a:xfrm>
          <a:prstGeom prst="rect">
            <a:avLst/>
          </a:prstGeom>
          <a:noFill/>
        </p:spPr>
        <p:txBody>
          <a:bodyPr wrap="none" lIns="91440" tIns="45720" rIns="91440" bIns="45720">
            <a:spAutoFit/>
          </a:bodyPr>
          <a:lstStyle/>
          <a:p>
            <a:pPr algn="ctr">
              <a:defRPr/>
            </a:pPr>
            <a:r>
              <a:rPr lang="de-DE" sz="2800" b="1" cap="none" spc="0">
                <a:ln w="22225">
                  <a:solidFill>
                    <a:schemeClr val="accent2"/>
                  </a:solidFill>
                  <a:prstDash val="solid"/>
                </a:ln>
                <a:solidFill>
                  <a:schemeClr val="accent2">
                    <a:lumMod val="40000"/>
                    <a:lumOff val="60000"/>
                  </a:schemeClr>
                </a:solidFill>
              </a:rPr>
              <a:t>GR</a:t>
            </a:r>
            <a:endParaRPr/>
          </a:p>
        </p:txBody>
      </p:sp>
      <p:sp>
        <p:nvSpPr>
          <p:cNvPr id="31" name="Rechteck 31" hidden="0"/>
          <p:cNvSpPr/>
          <p:nvPr isPhoto="0" userDrawn="0"/>
        </p:nvSpPr>
        <p:spPr bwMode="auto">
          <a:xfrm>
            <a:off x="10901232" y="2988900"/>
            <a:ext cx="1069973" cy="523220"/>
          </a:xfrm>
          <a:prstGeom prst="rect">
            <a:avLst/>
          </a:prstGeom>
          <a:noFill/>
        </p:spPr>
        <p:txBody>
          <a:bodyPr wrap="none" lIns="91440" tIns="45720" rIns="91440" bIns="45720">
            <a:spAutoFit/>
          </a:bodyPr>
          <a:lstStyle/>
          <a:p>
            <a:pPr algn="ctr">
              <a:defRPr/>
            </a:pPr>
            <a:r>
              <a:rPr lang="de-DE" sz="2800" b="1" cap="none" spc="0">
                <a:ln w="22225">
                  <a:solidFill>
                    <a:schemeClr val="accent2"/>
                  </a:solidFill>
                  <a:prstDash val="solid"/>
                </a:ln>
                <a:solidFill>
                  <a:schemeClr val="accent2">
                    <a:lumMod val="40000"/>
                    <a:lumOff val="60000"/>
                  </a:schemeClr>
                </a:solidFill>
              </a:rPr>
              <a:t>Eltern</a:t>
            </a:r>
            <a:endParaRPr/>
          </a:p>
        </p:txBody>
      </p:sp>
      <p:sp>
        <p:nvSpPr>
          <p:cNvPr id="32" name="Rechteck 32" hidden="0"/>
          <p:cNvSpPr/>
          <p:nvPr isPhoto="0" userDrawn="0"/>
        </p:nvSpPr>
        <p:spPr bwMode="auto">
          <a:xfrm>
            <a:off x="11138449" y="4172676"/>
            <a:ext cx="663964" cy="523220"/>
          </a:xfrm>
          <a:prstGeom prst="rect">
            <a:avLst/>
          </a:prstGeom>
          <a:noFill/>
        </p:spPr>
        <p:txBody>
          <a:bodyPr wrap="none" lIns="91440" tIns="45720" rIns="91440" bIns="45720">
            <a:spAutoFit/>
          </a:bodyPr>
          <a:lstStyle/>
          <a:p>
            <a:pPr algn="ctr">
              <a:defRPr/>
            </a:pPr>
            <a:r>
              <a:rPr lang="de-DE" sz="2800" b="1" cap="none" spc="0">
                <a:ln w="22225">
                  <a:solidFill>
                    <a:schemeClr val="accent2"/>
                  </a:solidFill>
                  <a:prstDash val="solid"/>
                </a:ln>
                <a:solidFill>
                  <a:schemeClr val="accent2">
                    <a:lumMod val="40000"/>
                    <a:lumOff val="60000"/>
                  </a:schemeClr>
                </a:solidFill>
              </a:rPr>
              <a:t>Vw</a:t>
            </a:r>
            <a:endParaRPr lang="de-DE" sz="2800" b="1" cap="none" spc="0">
              <a:ln w="22225">
                <a:solidFill>
                  <a:schemeClr val="accent2"/>
                </a:solidFill>
                <a:prstDash val="solid"/>
              </a:ln>
              <a:solidFill>
                <a:schemeClr val="accent2">
                  <a:lumMod val="40000"/>
                  <a:lumOff val="60000"/>
                </a:schemeClr>
              </a:solidFill>
            </a:endParaRPr>
          </a:p>
        </p:txBody>
      </p:sp>
      <p:sp>
        <p:nvSpPr>
          <p:cNvPr id="33" name="Rechteck 33" hidden="0"/>
          <p:cNvSpPr/>
          <p:nvPr isPhoto="0" userDrawn="0"/>
        </p:nvSpPr>
        <p:spPr bwMode="auto">
          <a:xfrm>
            <a:off x="10898000" y="5402153"/>
            <a:ext cx="1144864" cy="523220"/>
          </a:xfrm>
          <a:prstGeom prst="rect">
            <a:avLst/>
          </a:prstGeom>
          <a:noFill/>
        </p:spPr>
        <p:txBody>
          <a:bodyPr wrap="none" lIns="91440" tIns="45720" rIns="91440" bIns="45720">
            <a:spAutoFit/>
          </a:bodyPr>
          <a:lstStyle/>
          <a:p>
            <a:pPr algn="ctr">
              <a:defRPr/>
            </a:pPr>
            <a:r>
              <a:rPr lang="de-DE" sz="2800" b="1" cap="none" spc="0">
                <a:ln w="22225">
                  <a:solidFill>
                    <a:schemeClr val="accent2"/>
                  </a:solidFill>
                  <a:prstDash val="solid"/>
                </a:ln>
                <a:solidFill>
                  <a:schemeClr val="accent2">
                    <a:lumMod val="40000"/>
                    <a:lumOff val="60000"/>
                  </a:schemeClr>
                </a:solidFill>
              </a:rPr>
              <a:t>Verein</a:t>
            </a:r>
            <a:endParaRPr/>
          </a:p>
        </p:txBody>
      </p:sp>
      <p:sp>
        <p:nvSpPr>
          <p:cNvPr id="34" name="Textfeld 44" hidden="0"/>
          <p:cNvSpPr txBox="1"/>
          <p:nvPr isPhoto="0" userDrawn="0"/>
        </p:nvSpPr>
        <p:spPr bwMode="auto">
          <a:xfrm>
            <a:off x="3303818" y="4946023"/>
            <a:ext cx="579755" cy="561340"/>
          </a:xfrm>
          <a:prstGeom prst="rect">
            <a:avLst/>
          </a:prstGeom>
          <a:noFill/>
          <a:ln>
            <a:noFill/>
          </a:ln>
        </p:spPr>
        <p:txBody>
          <a:bodyPr rot="0" spcFirstLastPara="0" vert="horz" wrap="none" lIns="91440" tIns="45720" rIns="91440" bIns="45720" numCol="1" spcCol="0" rtlCol="0" fromWordArt="0" anchor="t" anchorCtr="0" forceAA="0" compatLnSpc="1">
            <a:prstTxWarp prst="textNoShape"/>
            <a:spAutoFit/>
          </a:bodyPr>
          <a:lstStyle/>
          <a:p>
            <a:pPr algn="ctr">
              <a:lnSpc>
                <a:spcPct val="107000"/>
              </a:lnSpc>
              <a:spcAft>
                <a:spcPts val="800"/>
              </a:spcAft>
              <a:defRPr/>
            </a:pPr>
            <a:r>
              <a:rPr lang="de-DE" sz="2200" b="1">
                <a:ln w="11113" cap="flat" cmpd="sng" algn="ctr">
                  <a:solidFill>
                    <a:srgbClr val="ED7D31"/>
                  </a:solidFill>
                  <a:prstDash val="solid"/>
                  <a:round/>
                </a:ln>
                <a:solidFill>
                  <a:srgbClr val="F7CAAC"/>
                </a:solidFill>
                <a:latin typeface="Calibri"/>
                <a:ea typeface="Times New Roman"/>
                <a:cs typeface="Times New Roman"/>
              </a:rPr>
              <a:t>tbd</a:t>
            </a:r>
            <a:endParaRPr lang="de-DE" sz="1100">
              <a:latin typeface="Calibri"/>
              <a:ea typeface="Calibri"/>
              <a:cs typeface="Times New Roman"/>
            </a:endParaRPr>
          </a:p>
        </p:txBody>
      </p:sp>
      <p:sp>
        <p:nvSpPr>
          <p:cNvPr id="35" name="Textfeld 45" hidden="0"/>
          <p:cNvSpPr txBox="1"/>
          <p:nvPr isPhoto="0" userDrawn="0"/>
        </p:nvSpPr>
        <p:spPr bwMode="auto">
          <a:xfrm>
            <a:off x="3303818" y="6172675"/>
            <a:ext cx="579755" cy="561340"/>
          </a:xfrm>
          <a:prstGeom prst="rect">
            <a:avLst/>
          </a:prstGeom>
          <a:noFill/>
          <a:ln>
            <a:noFill/>
          </a:ln>
        </p:spPr>
        <p:txBody>
          <a:bodyPr rot="0" spcFirstLastPara="0" vert="horz" wrap="none" lIns="91440" tIns="45720" rIns="91440" bIns="45720" numCol="1" spcCol="0" rtlCol="0" fromWordArt="0" anchor="t" anchorCtr="0" forceAA="0" compatLnSpc="1">
            <a:prstTxWarp prst="textNoShape"/>
            <a:spAutoFit/>
          </a:bodyPr>
          <a:lstStyle/>
          <a:p>
            <a:pPr algn="ctr">
              <a:lnSpc>
                <a:spcPct val="107000"/>
              </a:lnSpc>
              <a:spcAft>
                <a:spcPts val="800"/>
              </a:spcAft>
              <a:defRPr/>
            </a:pPr>
            <a:r>
              <a:rPr lang="de-DE" sz="2200" b="1">
                <a:ln w="11113" cap="flat" cmpd="sng" algn="ctr">
                  <a:solidFill>
                    <a:srgbClr val="ED7D31"/>
                  </a:solidFill>
                  <a:prstDash val="solid"/>
                  <a:round/>
                </a:ln>
                <a:solidFill>
                  <a:srgbClr val="F7CAAC"/>
                </a:solidFill>
                <a:latin typeface="Calibri"/>
                <a:ea typeface="Times New Roman"/>
                <a:cs typeface="Times New Roman"/>
              </a:rPr>
              <a:t>tbd</a:t>
            </a:r>
            <a:endParaRPr lang="de-DE" sz="1100">
              <a:latin typeface="Calibri"/>
              <a:ea typeface="Calibri"/>
              <a:cs typeface="Times New Roman"/>
            </a:endParaRPr>
          </a:p>
        </p:txBody>
      </p:sp>
      <p:pic>
        <p:nvPicPr>
          <p:cNvPr id="36" name="Grafik 38" hidden="0"/>
          <p:cNvPicPr/>
          <p:nvPr isPhoto="0" userDrawn="0"/>
        </p:nvPicPr>
        <p:blipFill>
          <a:blip r:embed="rId2"/>
          <a:stretch/>
        </p:blipFill>
        <p:spPr bwMode="auto">
          <a:xfrm>
            <a:off x="2480389" y="3089307"/>
            <a:ext cx="2220786" cy="1064904"/>
          </a:xfrm>
          <a:prstGeom prst="rect">
            <a:avLst/>
          </a:prstGeom>
        </p:spPr>
      </p:pic>
      <p:pic>
        <p:nvPicPr>
          <p:cNvPr id="37" name="Grafik 1" hidden="0"/>
          <p:cNvPicPr>
            <a:picLocks noChangeAspect="1"/>
          </p:cNvPicPr>
          <p:nvPr isPhoto="0" userDrawn="0"/>
        </p:nvPicPr>
        <p:blipFill>
          <a:blip r:embed="rId3"/>
          <a:stretch/>
        </p:blipFill>
        <p:spPr bwMode="auto">
          <a:xfrm>
            <a:off x="2485012" y="4334976"/>
            <a:ext cx="2216163" cy="1014347"/>
          </a:xfrm>
          <a:prstGeom prst="rect">
            <a:avLst/>
          </a:prstGeom>
        </p:spPr>
      </p:pic>
      <p:pic>
        <p:nvPicPr>
          <p:cNvPr id="38" name="Grafik 3" hidden="0"/>
          <p:cNvPicPr>
            <a:picLocks noChangeAspect="1"/>
          </p:cNvPicPr>
          <p:nvPr isPhoto="0" userDrawn="0"/>
        </p:nvPicPr>
        <p:blipFill>
          <a:blip r:embed="rId4"/>
          <a:stretch/>
        </p:blipFill>
        <p:spPr bwMode="auto">
          <a:xfrm>
            <a:off x="2479859" y="1841953"/>
            <a:ext cx="2221316" cy="1075099"/>
          </a:xfrm>
          <a:prstGeom prst="rect">
            <a:avLst/>
          </a:prstGeom>
        </p:spPr>
      </p:pic>
      <p:pic>
        <p:nvPicPr>
          <p:cNvPr id="39" name="Grafik 39" hidden="0"/>
          <p:cNvPicPr>
            <a:picLocks noChangeAspect="1"/>
          </p:cNvPicPr>
          <p:nvPr isPhoto="0" userDrawn="0"/>
        </p:nvPicPr>
        <p:blipFill>
          <a:blip r:embed="rId5"/>
          <a:stretch/>
        </p:blipFill>
        <p:spPr bwMode="auto">
          <a:xfrm>
            <a:off x="2485012" y="3089308"/>
            <a:ext cx="2201428" cy="855956"/>
          </a:xfrm>
          <a:prstGeom prst="rect">
            <a:avLst/>
          </a:prstGeom>
        </p:spPr>
      </p:pic>
      <p:pic>
        <p:nvPicPr>
          <p:cNvPr id="40" name="Grafik 41" hidden="0"/>
          <p:cNvPicPr>
            <a:picLocks noChangeAspect="1"/>
          </p:cNvPicPr>
          <p:nvPr isPhoto="0" userDrawn="0"/>
        </p:nvPicPr>
        <p:blipFill>
          <a:blip r:embed="rId6"/>
          <a:stretch/>
        </p:blipFill>
        <p:spPr bwMode="auto">
          <a:xfrm>
            <a:off x="2477276" y="5556409"/>
            <a:ext cx="2209164" cy="1063556"/>
          </a:xfrm>
          <a:prstGeom prst="rect">
            <a:avLst/>
          </a:prstGeom>
        </p:spPr>
      </p:pic>
      <p:sp>
        <p:nvSpPr>
          <p:cNvPr id="41" name="Rechteck 42" hidden="0"/>
          <p:cNvSpPr/>
          <p:nvPr isPhoto="0" userDrawn="0"/>
        </p:nvSpPr>
        <p:spPr bwMode="auto">
          <a:xfrm>
            <a:off x="10792525" y="477470"/>
            <a:ext cx="1122551" cy="523220"/>
          </a:xfrm>
          <a:prstGeom prst="rect">
            <a:avLst/>
          </a:prstGeom>
          <a:noFill/>
        </p:spPr>
        <p:txBody>
          <a:bodyPr wrap="none" lIns="91440" tIns="45720" rIns="91440" bIns="45720">
            <a:spAutoFit/>
          </a:bodyPr>
          <a:lstStyle/>
          <a:p>
            <a:pPr algn="ctr">
              <a:defRPr/>
            </a:pPr>
            <a:r>
              <a:rPr lang="de-DE" sz="2800" b="1" cap="none" spc="0">
                <a:ln w="22225">
                  <a:solidFill>
                    <a:schemeClr val="accent2"/>
                  </a:solidFill>
                  <a:prstDash val="solid"/>
                </a:ln>
                <a:solidFill>
                  <a:schemeClr val="accent2">
                    <a:lumMod val="40000"/>
                    <a:lumOff val="60000"/>
                  </a:schemeClr>
                </a:solidFill>
              </a:rPr>
              <a:t>Rollen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25" hidden="0"/>
          <p:cNvSpPr>
            <a:spLocks noGrp="1"/>
          </p:cNvSpPr>
          <p:nvPr isPhoto="0" userDrawn="0">
            <p:ph type="title" hasCustomPrompt="0"/>
          </p:nvPr>
        </p:nvSpPr>
        <p:spPr bwMode="auto">
          <a:xfrm>
            <a:off x="745774" y="355952"/>
            <a:ext cx="10515600" cy="1325563"/>
          </a:xfrm>
        </p:spPr>
        <p:txBody>
          <a:bodyPr>
            <a:normAutofit/>
          </a:bodyPr>
          <a:lstStyle/>
          <a:p>
            <a:pPr>
              <a:defRPr/>
            </a:pPr>
            <a:r>
              <a:rPr lang="de-DE" sz="2400"/>
              <a:t>Wie hat sich die Wohnsituation in Karlsruhe entwickelt? </a:t>
            </a:r>
            <a:br>
              <a:rPr lang="de-DE" sz="2400"/>
            </a:br>
            <a:endParaRPr lang="de-DE" sz="2400"/>
          </a:p>
        </p:txBody>
      </p:sp>
      <p:sp>
        <p:nvSpPr>
          <p:cNvPr id="5" name="Rechteck 2" hidden="0"/>
          <p:cNvSpPr/>
          <p:nvPr isPhoto="0" userDrawn="0"/>
        </p:nvSpPr>
        <p:spPr bwMode="auto">
          <a:xfrm>
            <a:off x="2461727" y="1825241"/>
            <a:ext cx="2257338" cy="110734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Screenshot 1</a:t>
            </a:r>
            <a:endParaRPr lang="de-DE"/>
          </a:p>
        </p:txBody>
      </p:sp>
      <p:sp>
        <p:nvSpPr>
          <p:cNvPr id="6" name="Rechteck: abgerundete Ecken 5" hidden="0"/>
          <p:cNvSpPr/>
          <p:nvPr isPhoto="0" userDrawn="0"/>
        </p:nvSpPr>
        <p:spPr bwMode="auto">
          <a:xfrm>
            <a:off x="838200" y="1825624"/>
            <a:ext cx="1513998" cy="1107347"/>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Wie viele Wohn-gebäude gibt es in Karlsruhe? Über die Zeit betrachtet.</a:t>
            </a:r>
            <a:endParaRPr/>
          </a:p>
        </p:txBody>
      </p:sp>
      <p:sp>
        <p:nvSpPr>
          <p:cNvPr id="7" name="Rechteck: abgerundete Ecken 6" hidden="0"/>
          <p:cNvSpPr/>
          <p:nvPr isPhoto="0" userDrawn="0"/>
        </p:nvSpPr>
        <p:spPr bwMode="auto">
          <a:xfrm>
            <a:off x="4829477" y="1825175"/>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Die Anzahl der Wohngebäude hat sich von 39.750 im Jahr 2007 auf 41.514 in 2020 erhöht (um 4,4%).</a:t>
            </a:r>
            <a:endParaRPr/>
          </a:p>
        </p:txBody>
      </p:sp>
      <p:sp>
        <p:nvSpPr>
          <p:cNvPr id="8" name="Rechteck: abgerundete Ecken 7" hidden="0"/>
          <p:cNvSpPr/>
          <p:nvPr isPhoto="0" userDrawn="0"/>
        </p:nvSpPr>
        <p:spPr bwMode="auto">
          <a:xfrm>
            <a:off x="838200" y="3071020"/>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Wie hat sich die Anzahl der </a:t>
            </a:r>
            <a:r>
              <a:rPr lang="de-DE" sz="1200">
                <a:solidFill>
                  <a:schemeClr val="tx1"/>
                </a:solidFill>
              </a:rPr>
              <a:t>Woh-nungen</a:t>
            </a:r>
            <a:r>
              <a:rPr lang="de-DE" sz="1200">
                <a:solidFill>
                  <a:schemeClr val="tx1"/>
                </a:solidFill>
              </a:rPr>
              <a:t> über die Zeit entwickelt? </a:t>
            </a:r>
            <a:endParaRPr/>
          </a:p>
        </p:txBody>
      </p:sp>
      <p:sp>
        <p:nvSpPr>
          <p:cNvPr id="9" name="Rechteck 8" hidden="0"/>
          <p:cNvSpPr/>
          <p:nvPr isPhoto="0" userDrawn="0"/>
        </p:nvSpPr>
        <p:spPr bwMode="auto">
          <a:xfrm>
            <a:off x="2461727" y="3067525"/>
            <a:ext cx="2257338" cy="110734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Screenshot 2</a:t>
            </a:r>
            <a:endParaRPr lang="de-DE"/>
          </a:p>
        </p:txBody>
      </p:sp>
      <p:sp>
        <p:nvSpPr>
          <p:cNvPr id="10" name="Rechteck: abgerundete Ecken 9" hidden="0"/>
          <p:cNvSpPr/>
          <p:nvPr isPhoto="0" userDrawn="0"/>
        </p:nvSpPr>
        <p:spPr bwMode="auto">
          <a:xfrm>
            <a:off x="4829477" y="3079948"/>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Die Anzahl der Wohnungen hat sich im Zeitraum um 5,38% erhöht.</a:t>
            </a:r>
            <a:endParaRPr/>
          </a:p>
        </p:txBody>
      </p:sp>
      <p:sp>
        <p:nvSpPr>
          <p:cNvPr id="11" name="Rechteck: abgerundete Ecken 10" hidden="0"/>
          <p:cNvSpPr/>
          <p:nvPr isPhoto="0" userDrawn="0"/>
        </p:nvSpPr>
        <p:spPr bwMode="auto">
          <a:xfrm>
            <a:off x="838200" y="4300881"/>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Wie hat sich die Anzahl Gebäude je Wohngebäudetyp über die Zeit entwickelt? </a:t>
            </a:r>
            <a:endParaRPr/>
          </a:p>
        </p:txBody>
      </p:sp>
      <p:sp>
        <p:nvSpPr>
          <p:cNvPr id="12" name="Rechteck 11" hidden="0"/>
          <p:cNvSpPr/>
          <p:nvPr isPhoto="0" userDrawn="0"/>
        </p:nvSpPr>
        <p:spPr bwMode="auto">
          <a:xfrm>
            <a:off x="2461727" y="4294285"/>
            <a:ext cx="2257338" cy="110734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Screenshot 3</a:t>
            </a:r>
            <a:endParaRPr lang="de-DE"/>
          </a:p>
        </p:txBody>
      </p:sp>
      <p:sp>
        <p:nvSpPr>
          <p:cNvPr id="13" name="Rechteck: abgerundete Ecken 12" hidden="0"/>
          <p:cNvSpPr/>
          <p:nvPr isPhoto="0" userDrawn="0"/>
        </p:nvSpPr>
        <p:spPr bwMode="auto">
          <a:xfrm>
            <a:off x="4844143" y="4284405"/>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a:t>
            </a:r>
            <a:endParaRPr lang="de-DE" sz="1000" b="1">
              <a:solidFill>
                <a:schemeClr val="tx1"/>
              </a:solidFill>
            </a:endParaRPr>
          </a:p>
        </p:txBody>
      </p:sp>
      <p:sp>
        <p:nvSpPr>
          <p:cNvPr id="14" name="Rechteck: abgerundete Ecken 13" hidden="0"/>
          <p:cNvSpPr/>
          <p:nvPr isPhoto="0" userDrawn="0"/>
        </p:nvSpPr>
        <p:spPr bwMode="auto">
          <a:xfrm>
            <a:off x="838200" y="5530741"/>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Wie groß waren die Wohnungen im Vergleich über die Jahre?</a:t>
            </a:r>
            <a:endParaRPr/>
          </a:p>
        </p:txBody>
      </p:sp>
      <p:sp>
        <p:nvSpPr>
          <p:cNvPr id="15" name="Rechteck 14" hidden="0"/>
          <p:cNvSpPr/>
          <p:nvPr isPhoto="0" userDrawn="0"/>
        </p:nvSpPr>
        <p:spPr bwMode="auto">
          <a:xfrm>
            <a:off x="2461727" y="5530358"/>
            <a:ext cx="2257338" cy="110734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solidFill>
                  <a:schemeClr val="tx1"/>
                </a:solidFill>
              </a:rPr>
              <a:t>Screenshot 4</a:t>
            </a:r>
            <a:endParaRPr lang="de-DE"/>
          </a:p>
        </p:txBody>
      </p:sp>
      <p:sp>
        <p:nvSpPr>
          <p:cNvPr id="16" name="Rechteck: abgerundete Ecken 15" hidden="0"/>
          <p:cNvSpPr/>
          <p:nvPr isPhoto="0" userDrawn="0"/>
        </p:nvSpPr>
        <p:spPr bwMode="auto">
          <a:xfrm>
            <a:off x="4844143" y="5530358"/>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tbd</a:t>
            </a:r>
            <a:endParaRPr lang="de-DE" sz="1200">
              <a:solidFill>
                <a:schemeClr val="tx1"/>
              </a:solidFill>
            </a:endParaRPr>
          </a:p>
        </p:txBody>
      </p:sp>
      <p:sp>
        <p:nvSpPr>
          <p:cNvPr id="17" name="Rechteck 16" hidden="0"/>
          <p:cNvSpPr/>
          <p:nvPr isPhoto="0" userDrawn="0"/>
        </p:nvSpPr>
        <p:spPr bwMode="auto">
          <a:xfrm>
            <a:off x="838200" y="1303288"/>
            <a:ext cx="1513996" cy="3842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a:solidFill>
                  <a:schemeClr val="tx1"/>
                </a:solidFill>
              </a:rPr>
              <a:t>Frage</a:t>
            </a:r>
            <a:endParaRPr/>
          </a:p>
        </p:txBody>
      </p:sp>
      <p:sp>
        <p:nvSpPr>
          <p:cNvPr id="18" name="Rechteck 17" hidden="0"/>
          <p:cNvSpPr/>
          <p:nvPr isPhoto="0" userDrawn="0"/>
        </p:nvSpPr>
        <p:spPr bwMode="auto">
          <a:xfrm>
            <a:off x="2461727" y="1303288"/>
            <a:ext cx="2257338" cy="3842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a:solidFill>
                  <a:schemeClr val="tx1"/>
                </a:solidFill>
              </a:rPr>
              <a:t>Antwort</a:t>
            </a:r>
            <a:endParaRPr/>
          </a:p>
        </p:txBody>
      </p:sp>
      <p:sp>
        <p:nvSpPr>
          <p:cNvPr id="19" name="Rechteck 18" hidden="0"/>
          <p:cNvSpPr/>
          <p:nvPr isPhoto="0" userDrawn="0"/>
        </p:nvSpPr>
        <p:spPr bwMode="auto">
          <a:xfrm>
            <a:off x="4844143" y="1302904"/>
            <a:ext cx="1499332" cy="3842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a:solidFill>
                  <a:schemeClr val="tx1"/>
                </a:solidFill>
              </a:rPr>
              <a:t>Feststellung</a:t>
            </a:r>
            <a:endParaRPr/>
          </a:p>
        </p:txBody>
      </p:sp>
      <p:sp>
        <p:nvSpPr>
          <p:cNvPr id="20" name="Rechteck 19" hidden="0"/>
          <p:cNvSpPr/>
          <p:nvPr isPhoto="0" userDrawn="0"/>
        </p:nvSpPr>
        <p:spPr bwMode="auto">
          <a:xfrm>
            <a:off x="6461660" y="1302904"/>
            <a:ext cx="1499332" cy="3842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400">
                <a:solidFill>
                  <a:schemeClr val="tx1"/>
                </a:solidFill>
              </a:rPr>
              <a:t>Fortsetzung</a:t>
            </a:r>
            <a:endParaRPr/>
          </a:p>
        </p:txBody>
      </p:sp>
      <p:sp>
        <p:nvSpPr>
          <p:cNvPr id="21" name="Rechteck: abgerundete Ecken 21" hidden="0"/>
          <p:cNvSpPr/>
          <p:nvPr isPhoto="0" userDrawn="0"/>
        </p:nvSpPr>
        <p:spPr bwMode="auto">
          <a:xfrm>
            <a:off x="6461660" y="1822128"/>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In Wohngebäuden gibt es unterschiedlich viele Wohnungen. </a:t>
            </a:r>
            <a:endParaRPr/>
          </a:p>
        </p:txBody>
      </p:sp>
      <p:sp>
        <p:nvSpPr>
          <p:cNvPr id="22" name="Rechteck: abgerundete Ecken 22" hidden="0"/>
          <p:cNvSpPr/>
          <p:nvPr isPhoto="0" userDrawn="0"/>
        </p:nvSpPr>
        <p:spPr bwMode="auto">
          <a:xfrm>
            <a:off x="6461660" y="3067526"/>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Erweiterung: Wohngebäude-struktur: Wohn-gebäudetypen </a:t>
            </a:r>
            <a:endParaRPr/>
          </a:p>
        </p:txBody>
      </p:sp>
      <p:sp>
        <p:nvSpPr>
          <p:cNvPr id="23" name="Rechteck: abgerundete Ecken 23" hidden="0"/>
          <p:cNvSpPr/>
          <p:nvPr isPhoto="0" userDrawn="0"/>
        </p:nvSpPr>
        <p:spPr bwMode="auto">
          <a:xfrm>
            <a:off x="6461660" y="4284406"/>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a:solidFill>
                  <a:schemeClr val="tx1"/>
                </a:solidFill>
              </a:rPr>
              <a:t>Erweiterung: die Größe der Wohnungen</a:t>
            </a:r>
            <a:endParaRPr/>
          </a:p>
        </p:txBody>
      </p:sp>
      <p:sp>
        <p:nvSpPr>
          <p:cNvPr id="24" name="Rechteck: abgerundete Ecken 24" hidden="0"/>
          <p:cNvSpPr/>
          <p:nvPr isPhoto="0" userDrawn="0"/>
        </p:nvSpPr>
        <p:spPr bwMode="auto">
          <a:xfrm>
            <a:off x="6461660" y="5525040"/>
            <a:ext cx="1513998" cy="1094924"/>
          </a:xfrm>
          <a:prstGeom prst="roundRect">
            <a:avLst>
              <a:gd name="adj"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r>
              <a:rPr lang="de-DE" sz="1200" i="1">
                <a:solidFill>
                  <a:schemeClr val="tx1"/>
                </a:solidFill>
              </a:rPr>
              <a:t>Was wäre für Sie  jetzt der Andockpunkt für Ihre nächste Frage?</a:t>
            </a:r>
            <a:endParaRPr/>
          </a:p>
        </p:txBody>
      </p:sp>
      <p:sp>
        <p:nvSpPr>
          <p:cNvPr id="25" name="Legende: Linie 26" hidden="0"/>
          <p:cNvSpPr/>
          <p:nvPr isPhoto="0" userDrawn="0"/>
        </p:nvSpPr>
        <p:spPr bwMode="auto">
          <a:xfrm>
            <a:off x="9021356" y="5530358"/>
            <a:ext cx="1736836" cy="405652"/>
          </a:xfrm>
          <a:prstGeom prst="borderCallout1">
            <a:avLst>
              <a:gd name="adj1" fmla="val 18750"/>
              <a:gd name="adj2" fmla="val -8333"/>
              <a:gd name="adj3" fmla="val 112500"/>
              <a:gd name="adj4" fmla="val -38333"/>
            </a:avLst>
          </a:prstGeom>
          <a:solidFill>
            <a:schemeClr val="tx2">
              <a:lumMod val="20000"/>
              <a:lumOff val="80000"/>
            </a:schemeClr>
          </a:solidFill>
          <a:ln>
            <a:solidFill>
              <a:schemeClr val="accent1">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de-DE" sz="1100">
                <a:solidFill>
                  <a:schemeClr val="tx1"/>
                </a:solidFill>
              </a:rPr>
              <a:t>…</a:t>
            </a:r>
            <a:endParaRPr/>
          </a:p>
        </p:txBody>
      </p:sp>
      <p:sp>
        <p:nvSpPr>
          <p:cNvPr id="26" name="Legende: Linie 27" hidden="0"/>
          <p:cNvSpPr/>
          <p:nvPr isPhoto="0" userDrawn="0"/>
        </p:nvSpPr>
        <p:spPr bwMode="auto">
          <a:xfrm>
            <a:off x="9021358" y="1822128"/>
            <a:ext cx="1736836" cy="914014"/>
          </a:xfrm>
          <a:prstGeom prst="borderCallout1">
            <a:avLst>
              <a:gd name="adj1" fmla="val 18750"/>
              <a:gd name="adj2" fmla="val -8333"/>
              <a:gd name="adj3" fmla="val 61458"/>
              <a:gd name="adj4" fmla="val -39945"/>
            </a:avLst>
          </a:prstGeom>
          <a:solidFill>
            <a:schemeClr val="tx2">
              <a:lumMod val="20000"/>
              <a:lumOff val="80000"/>
            </a:schemeClr>
          </a:solidFill>
          <a:ln>
            <a:solidFill>
              <a:schemeClr val="accent1">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de-DE" sz="1100">
                <a:solidFill>
                  <a:schemeClr val="tx1"/>
                </a:solidFill>
              </a:rPr>
              <a:t>Anderer Einstieg: …</a:t>
            </a:r>
            <a:endParaRPr/>
          </a:p>
        </p:txBody>
      </p:sp>
      <p:sp>
        <p:nvSpPr>
          <p:cNvPr id="27" name="Legende: Linie 28" hidden="0"/>
          <p:cNvSpPr/>
          <p:nvPr isPhoto="0" userDrawn="0"/>
        </p:nvSpPr>
        <p:spPr bwMode="auto">
          <a:xfrm>
            <a:off x="9021357" y="4300881"/>
            <a:ext cx="1736836" cy="405652"/>
          </a:xfrm>
          <a:prstGeom prst="borderCallout1">
            <a:avLst>
              <a:gd name="adj1" fmla="val 18750"/>
              <a:gd name="adj2" fmla="val -8333"/>
              <a:gd name="adj3" fmla="val 112500"/>
              <a:gd name="adj4" fmla="val -38333"/>
            </a:avLst>
          </a:prstGeom>
          <a:solidFill>
            <a:schemeClr val="tx2">
              <a:lumMod val="20000"/>
              <a:lumOff val="80000"/>
            </a:schemeClr>
          </a:solidFill>
          <a:ln>
            <a:solidFill>
              <a:schemeClr val="accent1">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de-DE" sz="1100">
                <a:solidFill>
                  <a:schemeClr val="tx1"/>
                </a:solidFill>
              </a:rPr>
              <a:t>Bevölkerungsentwicklung</a:t>
            </a:r>
            <a:endParaRPr/>
          </a:p>
        </p:txBody>
      </p:sp>
      <p:sp>
        <p:nvSpPr>
          <p:cNvPr id="28" name="Legende: Linie 29" hidden="0"/>
          <p:cNvSpPr/>
          <p:nvPr isPhoto="0" userDrawn="0"/>
        </p:nvSpPr>
        <p:spPr bwMode="auto">
          <a:xfrm>
            <a:off x="9021358" y="3079948"/>
            <a:ext cx="1736836" cy="616838"/>
          </a:xfrm>
          <a:prstGeom prst="borderCallout1">
            <a:avLst>
              <a:gd name="adj1" fmla="val 18750"/>
              <a:gd name="adj2" fmla="val -8333"/>
              <a:gd name="adj3" fmla="val 76197"/>
              <a:gd name="adj4" fmla="val -36184"/>
            </a:avLst>
          </a:prstGeom>
          <a:solidFill>
            <a:schemeClr val="tx2">
              <a:lumMod val="20000"/>
              <a:lumOff val="80000"/>
            </a:schemeClr>
          </a:solidFill>
          <a:ln>
            <a:solidFill>
              <a:schemeClr val="accent1">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de-DE" sz="1100">
                <a:solidFill>
                  <a:schemeClr val="tx1"/>
                </a:solidFill>
              </a:rPr>
              <a:t>Bevölkerungsentwicklung</a:t>
            </a:r>
            <a:endParaRPr/>
          </a:p>
          <a:p>
            <a:pPr algn="ctr">
              <a:defRPr/>
            </a:pPr>
            <a:r>
              <a:rPr lang="de-DE" sz="1100">
                <a:solidFill>
                  <a:schemeClr val="tx1"/>
                </a:solidFill>
              </a:rPr>
              <a:t>…</a:t>
            </a:r>
            <a:endParaRPr/>
          </a:p>
        </p:txBody>
      </p:sp>
      <p:sp>
        <p:nvSpPr>
          <p:cNvPr id="29" name="Rechteck 30" hidden="0"/>
          <p:cNvSpPr/>
          <p:nvPr isPhoto="0" userDrawn="0"/>
        </p:nvSpPr>
        <p:spPr bwMode="auto">
          <a:xfrm>
            <a:off x="10727131" y="1733185"/>
            <a:ext cx="1362873" cy="707886"/>
          </a:xfrm>
          <a:prstGeom prst="rect">
            <a:avLst/>
          </a:prstGeom>
          <a:noFill/>
        </p:spPr>
        <p:txBody>
          <a:bodyPr wrap="none" lIns="91440" tIns="45720" rIns="91440" bIns="45720">
            <a:spAutoFit/>
          </a:bodyPr>
          <a:lstStyle/>
          <a:p>
            <a:pPr algn="ctr">
              <a:defRPr/>
            </a:pPr>
            <a:r>
              <a:rPr lang="de-DE" sz="2000" b="1" cap="none" spc="0">
                <a:ln w="22225">
                  <a:solidFill>
                    <a:schemeClr val="accent2"/>
                  </a:solidFill>
                  <a:prstDash val="solid"/>
                </a:ln>
                <a:solidFill>
                  <a:schemeClr val="accent2">
                    <a:lumMod val="40000"/>
                    <a:lumOff val="60000"/>
                  </a:schemeClr>
                </a:solidFill>
              </a:rPr>
              <a:t>Gemeinde-</a:t>
            </a:r>
            <a:endParaRPr/>
          </a:p>
          <a:p>
            <a:pPr algn="ctr">
              <a:defRPr/>
            </a:pPr>
            <a:r>
              <a:rPr lang="de-DE" sz="2000" b="1" cap="none" spc="0">
                <a:ln w="22225">
                  <a:solidFill>
                    <a:schemeClr val="accent2"/>
                  </a:solidFill>
                  <a:prstDash val="solid"/>
                </a:ln>
                <a:solidFill>
                  <a:schemeClr val="accent2">
                    <a:lumMod val="40000"/>
                    <a:lumOff val="60000"/>
                  </a:schemeClr>
                </a:solidFill>
              </a:rPr>
              <a:t>räte</a:t>
            </a:r>
            <a:endParaRPr lang="de-DE" sz="2000" b="1" cap="none" spc="0">
              <a:ln w="22225">
                <a:solidFill>
                  <a:schemeClr val="accent2"/>
                </a:solidFill>
                <a:prstDash val="solid"/>
              </a:ln>
              <a:solidFill>
                <a:schemeClr val="accent2">
                  <a:lumMod val="40000"/>
                  <a:lumOff val="60000"/>
                </a:schemeClr>
              </a:solidFill>
            </a:endParaRPr>
          </a:p>
        </p:txBody>
      </p:sp>
      <p:sp>
        <p:nvSpPr>
          <p:cNvPr id="30" name="Rechteck 31" hidden="0"/>
          <p:cNvSpPr/>
          <p:nvPr isPhoto="0" userDrawn="0"/>
        </p:nvSpPr>
        <p:spPr bwMode="auto">
          <a:xfrm>
            <a:off x="10893731" y="4097853"/>
            <a:ext cx="1084976" cy="707886"/>
          </a:xfrm>
          <a:prstGeom prst="rect">
            <a:avLst/>
          </a:prstGeom>
          <a:noFill/>
        </p:spPr>
        <p:txBody>
          <a:bodyPr wrap="none" lIns="91440" tIns="45720" rIns="91440" bIns="45720">
            <a:spAutoFit/>
          </a:bodyPr>
          <a:lstStyle/>
          <a:p>
            <a:pPr algn="ctr">
              <a:defRPr/>
            </a:pPr>
            <a:r>
              <a:rPr lang="de-DE" sz="2000" b="1">
                <a:ln w="22225">
                  <a:solidFill>
                    <a:schemeClr val="accent2"/>
                  </a:solidFill>
                  <a:prstDash val="solid"/>
                </a:ln>
                <a:solidFill>
                  <a:schemeClr val="accent2">
                    <a:lumMod val="40000"/>
                    <a:lumOff val="60000"/>
                  </a:schemeClr>
                </a:solidFill>
              </a:rPr>
              <a:t>Junge </a:t>
            </a:r>
            <a:endParaRPr/>
          </a:p>
          <a:p>
            <a:pPr algn="ctr">
              <a:defRPr/>
            </a:pPr>
            <a:r>
              <a:rPr lang="de-DE" sz="2000" b="1">
                <a:ln w="22225">
                  <a:solidFill>
                    <a:schemeClr val="accent2"/>
                  </a:solidFill>
                  <a:prstDash val="solid"/>
                </a:ln>
                <a:solidFill>
                  <a:schemeClr val="accent2">
                    <a:lumMod val="40000"/>
                    <a:lumOff val="60000"/>
                  </a:schemeClr>
                </a:solidFill>
              </a:rPr>
              <a:t>Familien</a:t>
            </a:r>
            <a:endParaRPr lang="de-DE" sz="2000" b="1" cap="none" spc="0">
              <a:ln w="22225">
                <a:solidFill>
                  <a:schemeClr val="accent2"/>
                </a:solidFill>
                <a:prstDash val="solid"/>
              </a:ln>
              <a:solidFill>
                <a:schemeClr val="accent2">
                  <a:lumMod val="40000"/>
                  <a:lumOff val="60000"/>
                </a:schemeClr>
              </a:solidFill>
            </a:endParaRPr>
          </a:p>
        </p:txBody>
      </p:sp>
      <p:sp>
        <p:nvSpPr>
          <p:cNvPr id="31" name="Rechteck 32" hidden="0"/>
          <p:cNvSpPr/>
          <p:nvPr isPhoto="0" userDrawn="0"/>
        </p:nvSpPr>
        <p:spPr bwMode="auto">
          <a:xfrm>
            <a:off x="10765752" y="3209634"/>
            <a:ext cx="1409360" cy="400110"/>
          </a:xfrm>
          <a:prstGeom prst="rect">
            <a:avLst/>
          </a:prstGeom>
          <a:noFill/>
        </p:spPr>
        <p:txBody>
          <a:bodyPr wrap="none" lIns="91440" tIns="45720" rIns="91440" bIns="45720">
            <a:spAutoFit/>
          </a:bodyPr>
          <a:lstStyle/>
          <a:p>
            <a:pPr algn="ctr">
              <a:defRPr/>
            </a:pPr>
            <a:r>
              <a:rPr lang="de-DE" sz="2000" b="1" cap="none" spc="0">
                <a:ln w="22225">
                  <a:solidFill>
                    <a:schemeClr val="accent2"/>
                  </a:solidFill>
                  <a:prstDash val="solid"/>
                </a:ln>
                <a:solidFill>
                  <a:schemeClr val="accent2">
                    <a:lumMod val="40000"/>
                    <a:lumOff val="60000"/>
                  </a:schemeClr>
                </a:solidFill>
              </a:rPr>
              <a:t>Verwaltung</a:t>
            </a:r>
            <a:endParaRPr/>
          </a:p>
        </p:txBody>
      </p:sp>
      <p:sp>
        <p:nvSpPr>
          <p:cNvPr id="32" name="Rechteck 33" hidden="0"/>
          <p:cNvSpPr/>
          <p:nvPr isPhoto="0" userDrawn="0"/>
        </p:nvSpPr>
        <p:spPr bwMode="auto">
          <a:xfrm>
            <a:off x="10905055" y="5402153"/>
            <a:ext cx="1130758" cy="400110"/>
          </a:xfrm>
          <a:prstGeom prst="rect">
            <a:avLst/>
          </a:prstGeom>
          <a:noFill/>
        </p:spPr>
        <p:txBody>
          <a:bodyPr wrap="none" lIns="91440" tIns="45720" rIns="91440" bIns="45720">
            <a:spAutoFit/>
          </a:bodyPr>
          <a:lstStyle/>
          <a:p>
            <a:pPr algn="ctr">
              <a:defRPr/>
            </a:pPr>
            <a:r>
              <a:rPr lang="de-DE" sz="2000" b="1" cap="none" spc="0">
                <a:ln w="22225">
                  <a:solidFill>
                    <a:schemeClr val="accent2"/>
                  </a:solidFill>
                  <a:prstDash val="solid"/>
                </a:ln>
                <a:solidFill>
                  <a:schemeClr val="accent2">
                    <a:lumMod val="40000"/>
                    <a:lumOff val="60000"/>
                  </a:schemeClr>
                </a:solidFill>
              </a:rPr>
              <a:t>Senioren</a:t>
            </a:r>
            <a:endParaRPr/>
          </a:p>
        </p:txBody>
      </p:sp>
      <p:sp>
        <p:nvSpPr>
          <p:cNvPr id="33" name="Textfeld 45" hidden="0"/>
          <p:cNvSpPr txBox="1"/>
          <p:nvPr isPhoto="0" userDrawn="0"/>
        </p:nvSpPr>
        <p:spPr bwMode="auto">
          <a:xfrm>
            <a:off x="3303818" y="6172675"/>
            <a:ext cx="579755" cy="561340"/>
          </a:xfrm>
          <a:prstGeom prst="rect">
            <a:avLst/>
          </a:prstGeom>
          <a:noFill/>
          <a:ln>
            <a:noFill/>
          </a:ln>
        </p:spPr>
        <p:txBody>
          <a:bodyPr rot="0" spcFirstLastPara="0" vert="horz" wrap="none" lIns="91440" tIns="45720" rIns="91440" bIns="45720" numCol="1" spcCol="0" rtlCol="0" fromWordArt="0" anchor="t" anchorCtr="0" forceAA="0" compatLnSpc="1">
            <a:prstTxWarp prst="textNoShape"/>
            <a:spAutoFit/>
          </a:bodyPr>
          <a:lstStyle/>
          <a:p>
            <a:pPr algn="ctr">
              <a:lnSpc>
                <a:spcPct val="107000"/>
              </a:lnSpc>
              <a:spcAft>
                <a:spcPts val="800"/>
              </a:spcAft>
              <a:defRPr/>
            </a:pPr>
            <a:r>
              <a:rPr lang="de-DE" sz="2200" b="1">
                <a:ln w="11113" cap="flat" cmpd="sng" algn="ctr">
                  <a:solidFill>
                    <a:srgbClr val="ED7D31"/>
                  </a:solidFill>
                  <a:prstDash val="solid"/>
                  <a:round/>
                </a:ln>
                <a:solidFill>
                  <a:srgbClr val="F7CAAC"/>
                </a:solidFill>
                <a:latin typeface="Calibri"/>
                <a:ea typeface="Times New Roman"/>
                <a:cs typeface="Times New Roman"/>
              </a:rPr>
              <a:t>tbd</a:t>
            </a:r>
            <a:endParaRPr lang="de-DE" sz="1100">
              <a:latin typeface="Calibri"/>
              <a:ea typeface="Calibri"/>
              <a:cs typeface="Times New Roman"/>
            </a:endParaRPr>
          </a:p>
        </p:txBody>
      </p:sp>
      <p:sp>
        <p:nvSpPr>
          <p:cNvPr id="34" name="Rechteck 42" hidden="0"/>
          <p:cNvSpPr/>
          <p:nvPr isPhoto="0" userDrawn="0"/>
        </p:nvSpPr>
        <p:spPr bwMode="auto">
          <a:xfrm>
            <a:off x="10764537" y="477470"/>
            <a:ext cx="1178528" cy="707886"/>
          </a:xfrm>
          <a:prstGeom prst="rect">
            <a:avLst/>
          </a:prstGeom>
          <a:noFill/>
        </p:spPr>
        <p:txBody>
          <a:bodyPr wrap="none" lIns="91440" tIns="45720" rIns="91440" bIns="45720">
            <a:spAutoFit/>
          </a:bodyPr>
          <a:lstStyle/>
          <a:p>
            <a:pPr algn="ctr">
              <a:defRPr/>
            </a:pPr>
            <a:r>
              <a:rPr lang="de-DE" sz="2000" b="1" cap="none" spc="0">
                <a:ln w="22225">
                  <a:solidFill>
                    <a:schemeClr val="accent2"/>
                  </a:solidFill>
                  <a:prstDash val="solid"/>
                </a:ln>
                <a:solidFill>
                  <a:schemeClr val="accent2">
                    <a:lumMod val="40000"/>
                    <a:lumOff val="60000"/>
                  </a:schemeClr>
                </a:solidFill>
              </a:rPr>
              <a:t>Gruppen </a:t>
            </a:r>
            <a:endParaRPr/>
          </a:p>
          <a:p>
            <a:pPr algn="ctr">
              <a:defRPr/>
            </a:pPr>
            <a:r>
              <a:rPr lang="de-DE" sz="2000" b="1" cap="none" spc="0">
                <a:ln w="22225">
                  <a:solidFill>
                    <a:schemeClr val="accent2"/>
                  </a:solidFill>
                  <a:prstDash val="solid"/>
                </a:ln>
                <a:solidFill>
                  <a:schemeClr val="accent2">
                    <a:lumMod val="40000"/>
                    <a:lumOff val="60000"/>
                  </a:schemeClr>
                </a:solidFill>
              </a:rPr>
              <a:t>/ Rollen</a:t>
            </a:r>
            <a:endParaRPr/>
          </a:p>
        </p:txBody>
      </p:sp>
      <p:sp>
        <p:nvSpPr>
          <p:cNvPr id="35" name="Foliennummernplatzhalter 4" hidden="0"/>
          <p:cNvSpPr>
            <a:spLocks noGrp="1"/>
          </p:cNvSpPr>
          <p:nvPr isPhoto="0" userDrawn="0">
            <p:ph type="sldNum" sz="quarter" idx="12" hasCustomPrompt="0"/>
          </p:nvPr>
        </p:nvSpPr>
        <p:spPr bwMode="auto">
          <a:xfrm>
            <a:off x="8518174" y="6368890"/>
            <a:ext cx="2743200" cy="365125"/>
          </a:xfrm>
        </p:spPr>
        <p:txBody>
          <a:bodyPr/>
          <a:lstStyle/>
          <a:p>
            <a:pPr>
              <a:defRPr/>
            </a:pPr>
            <a:fld id="{C29DB06F-D567-4CDC-9773-4BDAF25D6187}" type="slidenum">
              <a:rPr lang="de-DE"/>
              <a:t>8</a:t>
            </a:fld>
            <a:endParaRPr lang="de-DE"/>
          </a:p>
        </p:txBody>
      </p:sp>
      <p:pic>
        <p:nvPicPr>
          <p:cNvPr id="36" name="Grafik 43" hidden="0"/>
          <p:cNvPicPr>
            <a:picLocks noChangeAspect="1"/>
          </p:cNvPicPr>
          <p:nvPr isPhoto="0" userDrawn="0"/>
        </p:nvPicPr>
        <p:blipFill>
          <a:blip r:embed="rId2"/>
          <a:stretch/>
        </p:blipFill>
        <p:spPr bwMode="auto">
          <a:xfrm>
            <a:off x="2452849" y="4331206"/>
            <a:ext cx="2263839" cy="1090956"/>
          </a:xfrm>
          <a:prstGeom prst="rect">
            <a:avLst/>
          </a:prstGeom>
        </p:spPr>
      </p:pic>
      <p:pic>
        <p:nvPicPr>
          <p:cNvPr id="37" name="Grafik 44" hidden="0"/>
          <p:cNvPicPr>
            <a:picLocks noChangeAspect="1"/>
          </p:cNvPicPr>
          <p:nvPr isPhoto="0" userDrawn="0"/>
        </p:nvPicPr>
        <p:blipFill>
          <a:blip r:embed="rId3"/>
          <a:stretch/>
        </p:blipFill>
        <p:spPr bwMode="auto">
          <a:xfrm>
            <a:off x="2470385" y="3108629"/>
            <a:ext cx="2228646" cy="1165125"/>
          </a:xfrm>
          <a:prstGeom prst="rect">
            <a:avLst/>
          </a:prstGeom>
        </p:spPr>
      </p:pic>
      <p:pic>
        <p:nvPicPr>
          <p:cNvPr id="38" name="Grafik 45" hidden="0"/>
          <p:cNvPicPr>
            <a:picLocks noChangeAspect="1"/>
          </p:cNvPicPr>
          <p:nvPr isPhoto="0" userDrawn="0"/>
        </p:nvPicPr>
        <p:blipFill>
          <a:blip r:embed="rId4"/>
          <a:stretch/>
        </p:blipFill>
        <p:spPr bwMode="auto">
          <a:xfrm>
            <a:off x="2470384" y="1847040"/>
            <a:ext cx="2228647" cy="107505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el 1" hidden="0"/>
          <p:cNvSpPr>
            <a:spLocks noGrp="1"/>
          </p:cNvSpPr>
          <p:nvPr isPhoto="0" userDrawn="0">
            <p:ph type="title" hasCustomPrompt="0"/>
          </p:nvPr>
        </p:nvSpPr>
        <p:spPr bwMode="auto"/>
        <p:txBody>
          <a:bodyPr/>
          <a:lstStyle/>
          <a:p>
            <a:pPr>
              <a:defRPr/>
            </a:pPr>
            <a:r>
              <a:rPr lang="de-DE"/>
              <a:t>Ergänzende Daten</a:t>
            </a:r>
            <a:endParaRPr/>
          </a:p>
        </p:txBody>
      </p:sp>
      <p:pic>
        <p:nvPicPr>
          <p:cNvPr id="5" name="Grafik 4" hidden="0">
            <a:hlinkClick r:id="rId2"/>
          </p:cNvPr>
          <p:cNvPicPr>
            <a:picLocks noChangeAspect="1"/>
          </p:cNvPicPr>
          <p:nvPr isPhoto="0" userDrawn="0"/>
        </p:nvPicPr>
        <p:blipFill>
          <a:blip r:embed="rId3"/>
          <a:stretch/>
        </p:blipFill>
        <p:spPr bwMode="auto">
          <a:xfrm>
            <a:off x="3850304" y="2099242"/>
            <a:ext cx="4491392" cy="2444911"/>
          </a:xfrm>
          <a:prstGeom prst="rect">
            <a:avLst/>
          </a:prstGeom>
        </p:spPr>
      </p:pic>
      <p:sp>
        <p:nvSpPr>
          <p:cNvPr id="6" name="Textfeld 5" hidden="0">
            <a:hlinkClick r:id="rId2"/>
          </p:cNvPr>
          <p:cNvSpPr txBox="1"/>
          <p:nvPr isPhoto="0" userDrawn="0"/>
        </p:nvSpPr>
        <p:spPr bwMode="auto">
          <a:xfrm>
            <a:off x="3875186" y="1760688"/>
            <a:ext cx="4525347" cy="338554"/>
          </a:xfrm>
          <a:prstGeom prst="rect">
            <a:avLst/>
          </a:prstGeom>
          <a:noFill/>
        </p:spPr>
        <p:txBody>
          <a:bodyPr wrap="square" rtlCol="0">
            <a:spAutoFit/>
          </a:bodyPr>
          <a:lstStyle/>
          <a:p>
            <a:pPr>
              <a:defRPr/>
            </a:pPr>
            <a:r>
              <a:rPr lang="de-DE" sz="1600" b="1"/>
              <a:t>Die Datenbank des Statistischen Bundesamtes</a:t>
            </a:r>
            <a:endParaRPr/>
          </a:p>
        </p:txBody>
      </p:sp>
      <p:pic>
        <p:nvPicPr>
          <p:cNvPr id="7" name="Grafik 9" hidden="0">
            <a:hlinkClick r:id="rId4"/>
          </p:cNvPr>
          <p:cNvPicPr>
            <a:picLocks noChangeAspect="1"/>
          </p:cNvPicPr>
          <p:nvPr isPhoto="0" userDrawn="0"/>
        </p:nvPicPr>
        <p:blipFill>
          <a:blip r:embed="rId5"/>
          <a:stretch/>
        </p:blipFill>
        <p:spPr bwMode="auto">
          <a:xfrm>
            <a:off x="8404512" y="1820024"/>
            <a:ext cx="2949288" cy="4056434"/>
          </a:xfrm>
          <a:prstGeom prst="rect">
            <a:avLst/>
          </a:prstGeom>
        </p:spPr>
      </p:pic>
      <p:pic>
        <p:nvPicPr>
          <p:cNvPr id="8" name="Grafik 10" hidden="0">
            <a:hlinkClick r:id="rId6"/>
          </p:cNvPr>
          <p:cNvPicPr>
            <a:picLocks noChangeAspect="1"/>
          </p:cNvPicPr>
          <p:nvPr isPhoto="0" userDrawn="0"/>
        </p:nvPicPr>
        <p:blipFill>
          <a:blip r:embed="rId7"/>
          <a:stretch/>
        </p:blipFill>
        <p:spPr bwMode="auto">
          <a:xfrm>
            <a:off x="888525" y="1863766"/>
            <a:ext cx="2803776" cy="2622887"/>
          </a:xfrm>
          <a:prstGeom prst="rect">
            <a:avLst/>
          </a:prstGeom>
        </p:spPr>
      </p:pic>
      <p:sp>
        <p:nvSpPr>
          <p:cNvPr id="9" name="Foliennummernplatzhalter 11" hidden="0"/>
          <p:cNvSpPr>
            <a:spLocks noGrp="1"/>
          </p:cNvSpPr>
          <p:nvPr isPhoto="0" userDrawn="0">
            <p:ph type="sldNum" sz="quarter" idx="12" hasCustomPrompt="0"/>
          </p:nvPr>
        </p:nvSpPr>
        <p:spPr bwMode="auto"/>
        <p:txBody>
          <a:bodyPr/>
          <a:lstStyle/>
          <a:p>
            <a:pPr>
              <a:defRPr/>
            </a:pPr>
            <a:fld id="{8C5BA8A6-ED88-41AB-828A-0D1809737E4E}" type="slidenum">
              <a:rPr lang="de-DE"/>
              <a:t>9</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ONLYOFFICE/6.3.1.32</Application>
  <DocSecurity>0</DocSecurity>
  <PresentationFormat>Breitbild</PresentationFormat>
  <Paragraphs>0</Paragraphs>
  <Slides>51</Slides>
  <Notes>51</Notes>
  <HiddenSlides>0</HiddenSlides>
  <MMClips>2</MMClips>
  <ScaleCrop>0</ScaleCrop>
  <HeadingPairs>
    <vt:vector size="4" baseType="variant">
      <vt:variant>
        <vt:lpstr>Theme</vt:lpstr>
      </vt:variant>
      <vt:variant>
        <vt:i4>1</vt:i4>
      </vt:variant>
      <vt:variant>
        <vt:lpstr>Slide Titles</vt:lpstr>
      </vt:variant>
      <vt:variant>
        <vt:i4>51</vt:i4>
      </vt:variant>
    </vt:vector>
  </HeadingPairs>
  <TitlesOfParts>
    <vt:vector size="52"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Josef Attmann</dc:creator>
  <cp:keywords/>
  <dc:description/>
  <dc:identifier/>
  <dc:language/>
  <cp:lastModifiedBy>Andreas Kugel</cp:lastModifiedBy>
  <cp:revision>99</cp:revision>
  <dcterms:created xsi:type="dcterms:W3CDTF">2022-01-24T12:31:48Z</dcterms:created>
  <dcterms:modified xsi:type="dcterms:W3CDTF">2022-02-05T17:59:10Z</dcterms:modified>
  <cp:category/>
  <cp:contentStatus/>
  <cp:version/>
</cp:coreProperties>
</file>